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1"/>
  </p:notesMasterIdLst>
  <p:handoutMasterIdLst>
    <p:handoutMasterId r:id="rId32"/>
  </p:handoutMasterIdLst>
  <p:sldIdLst>
    <p:sldId id="2076138457" r:id="rId5"/>
    <p:sldId id="2076138479" r:id="rId6"/>
    <p:sldId id="2076138466" r:id="rId7"/>
    <p:sldId id="2076138468" r:id="rId8"/>
    <p:sldId id="2076138470" r:id="rId9"/>
    <p:sldId id="2076138467" r:id="rId10"/>
    <p:sldId id="2076138469" r:id="rId11"/>
    <p:sldId id="2076138472" r:id="rId12"/>
    <p:sldId id="2076138471" r:id="rId13"/>
    <p:sldId id="2076138481" r:id="rId14"/>
    <p:sldId id="2076138480" r:id="rId15"/>
    <p:sldId id="2076138482" r:id="rId16"/>
    <p:sldId id="2076138483" r:id="rId17"/>
    <p:sldId id="2076138485" r:id="rId18"/>
    <p:sldId id="2076138487" r:id="rId19"/>
    <p:sldId id="2076138488" r:id="rId20"/>
    <p:sldId id="2076138486" r:id="rId21"/>
    <p:sldId id="2076138484" r:id="rId22"/>
    <p:sldId id="2076138473" r:id="rId23"/>
    <p:sldId id="2076138477" r:id="rId24"/>
    <p:sldId id="2076138478" r:id="rId25"/>
    <p:sldId id="2076138474" r:id="rId26"/>
    <p:sldId id="2076138458" r:id="rId27"/>
    <p:sldId id="2076138475" r:id="rId28"/>
    <p:sldId id="2076138419" r:id="rId29"/>
    <p:sldId id="2076138420" r:id="rId3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Title Slides" id="{FB6EE416-AF16-AF40-804B-633D4962DAEE}">
          <p14:sldIdLst>
            <p14:sldId id="2076138457"/>
            <p14:sldId id="2076138479"/>
            <p14:sldId id="2076138466"/>
            <p14:sldId id="2076138468"/>
            <p14:sldId id="2076138470"/>
            <p14:sldId id="2076138467"/>
            <p14:sldId id="2076138469"/>
            <p14:sldId id="2076138472"/>
            <p14:sldId id="2076138471"/>
            <p14:sldId id="2076138481"/>
            <p14:sldId id="2076138480"/>
            <p14:sldId id="2076138482"/>
            <p14:sldId id="2076138483"/>
            <p14:sldId id="2076138485"/>
            <p14:sldId id="2076138487"/>
            <p14:sldId id="2076138488"/>
            <p14:sldId id="2076138486"/>
            <p14:sldId id="2076138484"/>
            <p14:sldId id="2076138473"/>
            <p14:sldId id="2076138477"/>
            <p14:sldId id="2076138478"/>
            <p14:sldId id="2076138474"/>
          </p14:sldIdLst>
        </p14:section>
        <p14:section name="End Slides" id="{3416B164-ED24-6748-9066-0F67B8B820A2}">
          <p14:sldIdLst/>
        </p14:section>
        <p14:section name="Appendix" id="{E4FA3E3E-AC15-BE48-9542-7C82A78646F3}">
          <p14:sldIdLst>
            <p14:sldId id="2076138458"/>
            <p14:sldId id="2076138475"/>
            <p14:sldId id="2076138419"/>
            <p14:sldId id="2076138420"/>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66" autoAdjust="0"/>
    <p:restoredTop sz="86204" autoAdjust="0"/>
  </p:normalViewPr>
  <p:slideViewPr>
    <p:cSldViewPr snapToGrid="0">
      <p:cViewPr varScale="1">
        <p:scale>
          <a:sx n="97" d="100"/>
          <a:sy n="97" d="100"/>
        </p:scale>
        <p:origin x="1616" y="192"/>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3/30/22 7:25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3/30/22 7:24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3/30/22 7:24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09072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Kaggle.com : Zillow Housing Price Dataset</a:t>
            </a:r>
          </a:p>
          <a:p>
            <a:r>
              <a:rPr lang="en-US" dirty="0"/>
              <a:t>- Over 3,700 rows and 150 columns, and contains information on housing prices across multiple regions in the United States..</a:t>
            </a:r>
          </a:p>
          <a:p>
            <a:r>
              <a:rPr lang="en-US" dirty="0"/>
              <a:t>Consumer Price Dataset</a:t>
            </a:r>
          </a:p>
          <a:p>
            <a:r>
              <a:rPr lang="en-US" dirty="0"/>
              <a:t>- Over 1,310 rows and 2 columns, and contains information on the consumer price index between 1913 to 2022.</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3/30/22 7:24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39704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scaling: is a method used to normalize the range of independent variables or features of data. So when the values vary a lot in an independent variable, we use feature scaling so that all the values remain in the comparable range. The variations in our dataset can be minimized simply by dividing the house prices by 1000.</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3/30/22 1:08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78099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882" b="0" kern="1200" dirty="0">
                <a:solidFill>
                  <a:schemeClr val="tx1"/>
                </a:solidFill>
                <a:effectLst/>
                <a:latin typeface="Segoe UI" panose="020B0502040204020203" pitchFamily="34" charset="0"/>
                <a:ea typeface="+mn-ea"/>
                <a:cs typeface="+mn-cs"/>
              </a:rPr>
              <a:t>Outlier detection is important because the presence of outliers in a dataset can result in a poor fit and lower predictive modeling performance. </a:t>
            </a:r>
            <a:r>
              <a:rPr lang="en-US" sz="882" b="0" i="0" kern="1200" dirty="0">
                <a:solidFill>
                  <a:schemeClr val="tx1"/>
                </a:solidFill>
                <a:effectLst/>
                <a:latin typeface="Segoe UI" panose="020B0502040204020203" pitchFamily="34" charset="0"/>
                <a:ea typeface="+mn-ea"/>
                <a:cs typeface="+mn-cs"/>
              </a:rPr>
              <a:t>Identifying and </a:t>
            </a:r>
            <a:r>
              <a:rPr lang="en-US" sz="882" b="1" i="0" kern="1200" dirty="0">
                <a:solidFill>
                  <a:schemeClr val="tx1"/>
                </a:solidFill>
                <a:effectLst/>
                <a:latin typeface="Segoe UI" panose="020B0502040204020203" pitchFamily="34" charset="0"/>
                <a:ea typeface="+mn-ea"/>
                <a:cs typeface="+mn-cs"/>
              </a:rPr>
              <a:t>removing outliers</a:t>
            </a:r>
            <a:r>
              <a:rPr lang="en-US" sz="882" b="0" i="0" kern="1200" dirty="0">
                <a:solidFill>
                  <a:schemeClr val="tx1"/>
                </a:solidFill>
                <a:effectLst/>
                <a:latin typeface="Segoe UI" panose="020B0502040204020203" pitchFamily="34" charset="0"/>
                <a:ea typeface="+mn-ea"/>
                <a:cs typeface="+mn-cs"/>
              </a:rPr>
              <a:t> is challenging with simple statistical methods for most machine learning datasets given the large number of input variables. Instead, automatic outlier detection methods can be used in the modeling pipeline and compared, just like other data preparation transforms that may be applied to the dataset.</a:t>
            </a:r>
            <a:endParaRPr lang="en-US" sz="882" b="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28499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u="sng" kern="1200" dirty="0">
                <a:solidFill>
                  <a:schemeClr val="tx1"/>
                </a:solidFill>
                <a:effectLst/>
                <a:latin typeface="Segoe UI" panose="020B0502040204020203" pitchFamily="34" charset="0"/>
                <a:ea typeface="+mn-ea"/>
                <a:cs typeface="+mn-cs"/>
              </a:rPr>
              <a:t>Feature engineering </a:t>
            </a:r>
            <a:r>
              <a:rPr lang="en-US" sz="882" b="0" kern="1200" dirty="0">
                <a:solidFill>
                  <a:schemeClr val="tx1"/>
                </a:solidFill>
                <a:effectLst/>
                <a:latin typeface="Segoe UI" panose="020B0502040204020203" pitchFamily="34" charset="0"/>
                <a:ea typeface="+mn-ea"/>
                <a:cs typeface="+mn-cs"/>
              </a:rPr>
              <a:t>is an important step of ML because by applying FE there is a chance of improving model performance</a:t>
            </a:r>
          </a:p>
          <a:p>
            <a:r>
              <a:rPr lang="en-US" sz="882" b="0" i="0" kern="1200" dirty="0">
                <a:solidFill>
                  <a:schemeClr val="tx1"/>
                </a:solidFill>
                <a:effectLst/>
                <a:latin typeface="Segoe UI" panose="020B0502040204020203" pitchFamily="34" charset="0"/>
                <a:ea typeface="+mn-ea"/>
                <a:cs typeface="+mn-cs"/>
              </a:rPr>
              <a:t>Feature engineering consists of creation, transformation, extraction, and selection of features, also known as variables, that are most conducive to creating an accurate ML algorithm.</a:t>
            </a:r>
          </a:p>
          <a:p>
            <a:r>
              <a:rPr lang="en-US" sz="882" b="0" i="0" kern="1200" dirty="0">
                <a:solidFill>
                  <a:schemeClr val="tx1"/>
                </a:solidFill>
                <a:effectLst/>
                <a:latin typeface="Segoe UI" panose="020B0502040204020203" pitchFamily="34" charset="0"/>
                <a:ea typeface="+mn-ea"/>
                <a:cs typeface="+mn-cs"/>
              </a:rPr>
              <a:t>Handling missing values and Replacing region IDs with Zip codes was detailed during the data transformation part of our presentation.</a:t>
            </a:r>
          </a:p>
          <a:p>
            <a:r>
              <a:rPr lang="en-US" sz="882" b="0" i="0" u="sng" kern="1200" dirty="0">
                <a:solidFill>
                  <a:schemeClr val="tx1"/>
                </a:solidFill>
                <a:effectLst/>
                <a:latin typeface="Segoe UI" panose="020B0502040204020203" pitchFamily="34" charset="0"/>
                <a:ea typeface="+mn-ea"/>
                <a:cs typeface="+mn-cs"/>
              </a:rPr>
              <a:t>Feature selection</a:t>
            </a:r>
            <a:r>
              <a:rPr lang="en-US" sz="882" b="0" i="0" kern="1200" dirty="0">
                <a:solidFill>
                  <a:schemeClr val="tx1"/>
                </a:solidFill>
                <a:effectLst/>
                <a:latin typeface="Segoe UI" panose="020B0502040204020203" pitchFamily="34" charset="0"/>
                <a:ea typeface="+mn-ea"/>
                <a:cs typeface="+mn-cs"/>
              </a:rPr>
              <a:t>: In our dataset, we have 5 input features (Gas Prices, Mortgage rates, Interest rates, Inflation and Unemployment rates) for our model. Based on the above scatter plots, we can see that Interest Rates and Inflation (Consumer Price Index - CPI) have a linear relationship with Housing Prices. The Gas Prices and Unemployment Rates also have a linear relationship with Housing Prices, but with a negative slope, which means that housing prices decrease with increasing as prices and unemployment rates. We can also see that Mortgage rates do not have a linear relationship with Housing Prices. Since Mortgage Rates and Housing Prices do not have linear relationship, in order to move forward with MLR model, we decided to drop Mortgage Rates feature from our dataset.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3/30/22 1:01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47896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MAE is a very simple metric which calculates the absolute difference between actual and predicted values.</a:t>
            </a:r>
          </a:p>
          <a:p>
            <a:r>
              <a:rPr lang="en-US" sz="882" b="0" i="0" kern="1200" dirty="0">
                <a:solidFill>
                  <a:schemeClr val="tx1"/>
                </a:solidFill>
                <a:effectLst/>
                <a:latin typeface="Segoe UI" panose="020B0502040204020203" pitchFamily="34" charset="0"/>
                <a:ea typeface="+mn-ea"/>
                <a:cs typeface="+mn-cs"/>
              </a:rPr>
              <a:t>MSE represents the squared distance between actual and predicted values. we perform squared to avoid the cancellation of negative terms and it is the benefit of MSE</a:t>
            </a:r>
          </a:p>
          <a:p>
            <a:r>
              <a:rPr lang="en-US" sz="882" b="0" i="0" kern="1200" dirty="0">
                <a:solidFill>
                  <a:schemeClr val="tx1"/>
                </a:solidFill>
                <a:effectLst/>
                <a:latin typeface="Segoe UI" panose="020B0502040204020203" pitchFamily="34" charset="0"/>
                <a:ea typeface="+mn-ea"/>
                <a:cs typeface="+mn-cs"/>
              </a:rPr>
              <a:t>RMSE The metric is very helpful when you are developing a model without calling the inputs. In that case, the output will vary on a large scale.</a:t>
            </a:r>
          </a:p>
          <a:p>
            <a:r>
              <a:rPr lang="en-US" sz="882" b="0" i="0" kern="1200" dirty="0">
                <a:solidFill>
                  <a:schemeClr val="tx1"/>
                </a:solidFill>
                <a:effectLst/>
                <a:latin typeface="Segoe UI" panose="020B0502040204020203" pitchFamily="34" charset="0"/>
                <a:ea typeface="+mn-ea"/>
                <a:cs typeface="+mn-cs"/>
              </a:rPr>
              <a:t>To control this situation of RMSE we take the log of calculated RMSE error</a:t>
            </a:r>
          </a:p>
          <a:p>
            <a:r>
              <a:rPr lang="en-US" sz="882" b="0" i="0" kern="1200" dirty="0">
                <a:solidFill>
                  <a:schemeClr val="tx1"/>
                </a:solidFill>
                <a:effectLst/>
                <a:latin typeface="Segoe UI" panose="020B0502040204020203" pitchFamily="34" charset="0"/>
                <a:ea typeface="+mn-ea"/>
                <a:cs typeface="+mn-cs"/>
              </a:rPr>
              <a:t>R2 Coefficient of Determination or sometimes also known as Goodness of fit. calculates how must regression line is better than a mean line.</a:t>
            </a:r>
          </a:p>
          <a:p>
            <a:r>
              <a:rPr lang="en-US" sz="882" b="0" i="0" kern="1200" dirty="0">
                <a:solidFill>
                  <a:schemeClr val="tx1"/>
                </a:solidFill>
                <a:effectLst/>
                <a:latin typeface="Segoe UI" panose="020B0502040204020203" pitchFamily="34" charset="0"/>
                <a:ea typeface="+mn-ea"/>
                <a:cs typeface="+mn-cs"/>
              </a:rPr>
              <a:t>Adj R2: The disadvantage of the R2 score is while adding new features in data the R2 score starts increasing or remains constant but it never decreases because It assumes that while adding more data variance of data increases.</a:t>
            </a:r>
          </a:p>
          <a:p>
            <a:r>
              <a:rPr lang="en-US" sz="882" b="0" i="0" kern="1200" dirty="0">
                <a:solidFill>
                  <a:schemeClr val="tx1"/>
                </a:solidFill>
                <a:effectLst/>
                <a:latin typeface="Segoe UI" panose="020B0502040204020203" pitchFamily="34" charset="0"/>
                <a:ea typeface="+mn-ea"/>
                <a:cs typeface="+mn-cs"/>
              </a:rPr>
              <a:t>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3/30/22 3:01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092580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3/30/22 7:25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448960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code-coding-computer-data-574070/" TargetMode="External"/><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public.tableau.com/app/profile/paula.thompson/viz/OutlierProject/Story1?publish=yes" TargetMode="Externa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63.xml"/><Relationship Id="rId5" Type="http://schemas.openxmlformats.org/officeDocument/2006/relationships/image" Target="../media/image26.png"/><Relationship Id="rId4" Type="http://schemas.openxmlformats.org/officeDocument/2006/relationships/image" Target="../media/image25.jpe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hyperlink" Target="https://microsoft.sharepoint.com/teams/BrandCentral/Documents/Monoline_icon_guide_and_library_for_PowerPoint.zip" TargetMode="Externa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8" Type="http://schemas.openxmlformats.org/officeDocument/2006/relationships/hyperlink" Target="https://fred.stlouisfed.org/series/FEDFUNDS" TargetMode="External"/><Relationship Id="rId3" Type="http://schemas.openxmlformats.org/officeDocument/2006/relationships/hyperlink" Target="https://www.kaggle.com/c/zillow-prize-1/data" TargetMode="External"/><Relationship Id="rId7" Type="http://schemas.openxmlformats.org/officeDocument/2006/relationships/hyperlink" Target="https://data.oecd.org/unemp/unemployment-rate.htm" TargetMode="External"/><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hyperlink" Target="https://www.fhfa.gov/DataTools/Downloads/Pages/National-Mortgage-Database-Aggregate-Data.aspx" TargetMode="External"/><Relationship Id="rId5" Type="http://schemas.openxmlformats.org/officeDocument/2006/relationships/hyperlink" Target="https://www.eia.gov/dnav/pet/hist/LeafHandler.ashx?n=PET&amp;s=EMD_EPD2D_PTE_R50_DPG&amp;f=W" TargetMode="External"/><Relationship Id="rId4" Type="http://schemas.openxmlformats.org/officeDocument/2006/relationships/hyperlink" Target="https://fred.stlouisfed.org/series/CPIAUCN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871544"/>
            <a:ext cx="4167887" cy="1661993"/>
          </a:xfrm>
        </p:spPr>
        <p:txBody>
          <a:bodyPr/>
          <a:lstStyle/>
          <a:p>
            <a:r>
              <a:rPr lang="en-US"/>
              <a:t>US Housing </a:t>
            </a:r>
            <a:r>
              <a:rPr lang="en-US" dirty="0"/>
              <a:t>Prices Machine Learning Model</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p:txBody>
          <a:bodyPr/>
          <a:lstStyle/>
          <a:p>
            <a:r>
              <a:rPr lang="en-US" dirty="0"/>
              <a:t>Team Outliers</a:t>
            </a:r>
          </a:p>
        </p:txBody>
      </p:sp>
      <p:pic>
        <p:nvPicPr>
          <p:cNvPr id="6" name="Picture Placeholder 5">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6848" r="16848"/>
          <a:stretch/>
        </p:blipFill>
        <p:spPr>
          <a:xfrm>
            <a:off x="5326063" y="0"/>
            <a:ext cx="6865937" cy="6858000"/>
          </a:xfrm>
        </p:spPr>
      </p:pic>
      <p:sp>
        <p:nvSpPr>
          <p:cNvPr id="4" name="Rectangle 3">
            <a:extLst>
              <a:ext uri="{FF2B5EF4-FFF2-40B4-BE49-F238E27FC236}">
                <a16:creationId xmlns:a16="http://schemas.microsoft.com/office/drawing/2014/main" id="{9FD59A17-0D4E-460D-B8AB-53725E6282BB}"/>
              </a:ext>
            </a:extLst>
          </p:cNvPr>
          <p:cNvSpPr/>
          <p:nvPr/>
        </p:nvSpPr>
        <p:spPr bwMode="auto">
          <a:xfrm>
            <a:off x="223284" y="382772"/>
            <a:ext cx="2232837" cy="76554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8E97D-C804-AC4E-B75B-B49339A36CCD}"/>
              </a:ext>
            </a:extLst>
          </p:cNvPr>
          <p:cNvSpPr>
            <a:spLocks noGrp="1"/>
          </p:cNvSpPr>
          <p:nvPr>
            <p:ph type="title"/>
          </p:nvPr>
        </p:nvSpPr>
        <p:spPr/>
        <p:txBody>
          <a:bodyPr/>
          <a:lstStyle/>
          <a:p>
            <a:r>
              <a:rPr lang="en-US" dirty="0"/>
              <a:t>ML: Data Preprocessing</a:t>
            </a:r>
          </a:p>
        </p:txBody>
      </p:sp>
      <p:sp>
        <p:nvSpPr>
          <p:cNvPr id="3" name="Content Placeholder 2">
            <a:extLst>
              <a:ext uri="{FF2B5EF4-FFF2-40B4-BE49-F238E27FC236}">
                <a16:creationId xmlns:a16="http://schemas.microsoft.com/office/drawing/2014/main" id="{AD5D6E98-9116-884C-BBD9-F18375997775}"/>
              </a:ext>
            </a:extLst>
          </p:cNvPr>
          <p:cNvSpPr>
            <a:spLocks noGrp="1"/>
          </p:cNvSpPr>
          <p:nvPr>
            <p:ph sz="quarter" idx="10"/>
          </p:nvPr>
        </p:nvSpPr>
        <p:spPr>
          <a:xfrm>
            <a:off x="584200" y="1844675"/>
            <a:ext cx="11018838" cy="3016210"/>
          </a:xfrm>
        </p:spPr>
        <p:txBody>
          <a:bodyPr/>
          <a:lstStyle/>
          <a:p>
            <a:pPr marL="457200" indent="-457200">
              <a:buFont typeface="Arial" panose="020B0604020202020204" pitchFamily="34" charset="0"/>
              <a:buChar char="•"/>
            </a:pPr>
            <a:r>
              <a:rPr lang="en-US" dirty="0"/>
              <a:t>Import dependencies</a:t>
            </a:r>
          </a:p>
          <a:p>
            <a:pPr marL="457200" indent="-457200">
              <a:buFont typeface="Arial" panose="020B0604020202020204" pitchFamily="34" charset="0"/>
              <a:buChar char="•"/>
            </a:pPr>
            <a:r>
              <a:rPr lang="en-US" dirty="0"/>
              <a:t>Import dataset</a:t>
            </a:r>
          </a:p>
          <a:p>
            <a:pPr marL="457200" indent="-457200">
              <a:buFont typeface="Arial" panose="020B0604020202020204" pitchFamily="34" charset="0"/>
              <a:buChar char="•"/>
            </a:pPr>
            <a:r>
              <a:rPr lang="en-US" dirty="0"/>
              <a:t>Check for any missing values</a:t>
            </a:r>
          </a:p>
          <a:p>
            <a:pPr marL="457200" indent="-457200">
              <a:buFont typeface="Arial" panose="020B0604020202020204" pitchFamily="34" charset="0"/>
              <a:buChar char="•"/>
            </a:pPr>
            <a:r>
              <a:rPr lang="en-US" dirty="0"/>
              <a:t>No encoding needed</a:t>
            </a:r>
          </a:p>
          <a:p>
            <a:pPr marL="457200" indent="-457200">
              <a:buFont typeface="Arial" panose="020B0604020202020204" pitchFamily="34" charset="0"/>
              <a:buChar char="•"/>
            </a:pPr>
            <a:r>
              <a:rPr lang="en-US" dirty="0"/>
              <a:t>Split the data into testing and training sets</a:t>
            </a:r>
          </a:p>
          <a:p>
            <a:pPr marL="457200" indent="-457200">
              <a:buFont typeface="Arial" panose="020B0604020202020204" pitchFamily="34" charset="0"/>
              <a:buChar char="•"/>
            </a:pPr>
            <a:r>
              <a:rPr lang="en-US" dirty="0"/>
              <a:t>Feature Scaling</a:t>
            </a:r>
          </a:p>
        </p:txBody>
      </p:sp>
    </p:spTree>
    <p:extLst>
      <p:ext uri="{BB962C8B-B14F-4D97-AF65-F5344CB8AC3E}">
        <p14:creationId xmlns:p14="http://schemas.microsoft.com/office/powerpoint/2010/main" val="40868198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9132C-FE85-B64E-92E3-7BAECD66754F}"/>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E36E411E-A04F-7441-A61A-274A8E96EDDC}"/>
              </a:ext>
            </a:extLst>
          </p:cNvPr>
          <p:cNvSpPr>
            <a:spLocks noGrp="1"/>
          </p:cNvSpPr>
          <p:nvPr>
            <p:ph sz="quarter" idx="10"/>
          </p:nvPr>
        </p:nvSpPr>
        <p:spPr>
          <a:xfrm>
            <a:off x="584200" y="1844675"/>
            <a:ext cx="11018838" cy="4628960"/>
          </a:xfrm>
        </p:spPr>
        <p:txBody>
          <a:bodyPr/>
          <a:lstStyle/>
          <a:p>
            <a:pPr marL="457200" indent="-457200">
              <a:buFont typeface="Arial" panose="020B0604020202020204" pitchFamily="34" charset="0"/>
              <a:buChar char="•"/>
            </a:pPr>
            <a:r>
              <a:rPr lang="en-US" dirty="0"/>
              <a:t>Linear relationship between a single dependent continuous variable and more than one independent variables</a:t>
            </a:r>
          </a:p>
          <a:p>
            <a:pPr marL="457200" indent="-457200">
              <a:buFont typeface="Arial" panose="020B0604020202020204" pitchFamily="34" charset="0"/>
              <a:buChar char="•"/>
            </a:pPr>
            <a:r>
              <a:rPr lang="en-US" dirty="0"/>
              <a:t>All variables are quantitative</a:t>
            </a:r>
          </a:p>
          <a:p>
            <a:pPr marL="457200" indent="-457200">
              <a:buFont typeface="Arial" panose="020B0604020202020204" pitchFamily="34" charset="0"/>
              <a:buChar char="•"/>
            </a:pPr>
            <a:r>
              <a:rPr lang="en-US" dirty="0"/>
              <a:t>Independent variable</a:t>
            </a:r>
          </a:p>
          <a:p>
            <a:pPr marL="914400" lvl="1" indent="-457200">
              <a:buFont typeface="Courier New" panose="02070309020205020404" pitchFamily="49" charset="0"/>
              <a:buChar char="o"/>
            </a:pPr>
            <a:r>
              <a:rPr lang="en-US" dirty="0"/>
              <a:t>Housing Prices</a:t>
            </a:r>
          </a:p>
          <a:p>
            <a:pPr marL="457200" indent="-457200">
              <a:buFont typeface="Arial" panose="020B0604020202020204" pitchFamily="34" charset="0"/>
              <a:buChar char="•"/>
            </a:pPr>
            <a:r>
              <a:rPr lang="en-US" dirty="0"/>
              <a:t>Dependent variables </a:t>
            </a:r>
          </a:p>
          <a:p>
            <a:pPr marL="914400" lvl="1" indent="-457200">
              <a:buFont typeface="Courier New" panose="02070309020205020404" pitchFamily="49" charset="0"/>
              <a:buChar char="o"/>
            </a:pPr>
            <a:r>
              <a:rPr lang="en-US" dirty="0"/>
              <a:t>Gas Prices</a:t>
            </a:r>
          </a:p>
          <a:p>
            <a:pPr marL="914400" lvl="1" indent="-457200">
              <a:buFont typeface="Courier New" panose="02070309020205020404" pitchFamily="49" charset="0"/>
              <a:buChar char="o"/>
            </a:pPr>
            <a:r>
              <a:rPr lang="en-US" dirty="0"/>
              <a:t>Unemployment Rate</a:t>
            </a:r>
          </a:p>
          <a:p>
            <a:pPr marL="914400" lvl="1" indent="-457200">
              <a:buFont typeface="Courier New" panose="02070309020205020404" pitchFamily="49" charset="0"/>
              <a:buChar char="o"/>
            </a:pPr>
            <a:r>
              <a:rPr lang="en-US" dirty="0"/>
              <a:t>Average Mortgage Rate</a:t>
            </a:r>
          </a:p>
          <a:p>
            <a:pPr marL="914400" lvl="1" indent="-457200">
              <a:buFont typeface="Courier New" panose="02070309020205020404" pitchFamily="49" charset="0"/>
              <a:buChar char="o"/>
            </a:pPr>
            <a:r>
              <a:rPr lang="en-US" dirty="0"/>
              <a:t>Interest Rate</a:t>
            </a:r>
          </a:p>
          <a:p>
            <a:pPr marL="914400" lvl="1" indent="-457200">
              <a:buFont typeface="Courier New" panose="02070309020205020404" pitchFamily="49" charset="0"/>
              <a:buChar char="o"/>
            </a:pPr>
            <a:r>
              <a:rPr lang="en-US" dirty="0"/>
              <a:t>CPI (Inflation Indicator)</a:t>
            </a:r>
          </a:p>
        </p:txBody>
      </p:sp>
    </p:spTree>
    <p:extLst>
      <p:ext uri="{BB962C8B-B14F-4D97-AF65-F5344CB8AC3E}">
        <p14:creationId xmlns:p14="http://schemas.microsoft.com/office/powerpoint/2010/main" val="38673040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5CF1-A205-4041-8C21-0CF5DD3078C4}"/>
              </a:ext>
            </a:extLst>
          </p:cNvPr>
          <p:cNvSpPr>
            <a:spLocks noGrp="1"/>
          </p:cNvSpPr>
          <p:nvPr>
            <p:ph type="title"/>
          </p:nvPr>
        </p:nvSpPr>
        <p:spPr>
          <a:xfrm>
            <a:off x="588263" y="457200"/>
            <a:ext cx="11018520" cy="553998"/>
          </a:xfrm>
        </p:spPr>
        <p:txBody>
          <a:bodyPr/>
          <a:lstStyle/>
          <a:p>
            <a:r>
              <a:rPr lang="en-US" dirty="0"/>
              <a:t>Multiple Linear Regression</a:t>
            </a:r>
          </a:p>
        </p:txBody>
      </p:sp>
      <p:sp>
        <p:nvSpPr>
          <p:cNvPr id="3" name="Content Placeholder 2">
            <a:extLst>
              <a:ext uri="{FF2B5EF4-FFF2-40B4-BE49-F238E27FC236}">
                <a16:creationId xmlns:a16="http://schemas.microsoft.com/office/drawing/2014/main" id="{ADEAB924-FDDE-DA4D-98EB-64432D90C41C}"/>
              </a:ext>
            </a:extLst>
          </p:cNvPr>
          <p:cNvSpPr>
            <a:spLocks noGrp="1"/>
          </p:cNvSpPr>
          <p:nvPr>
            <p:ph sz="quarter" idx="10"/>
          </p:nvPr>
        </p:nvSpPr>
        <p:spPr>
          <a:xfrm>
            <a:off x="584200" y="1844675"/>
            <a:ext cx="11018838" cy="430887"/>
          </a:xfrm>
        </p:spPr>
        <p:txBody>
          <a:bodyPr/>
          <a:lstStyle/>
          <a:p>
            <a:r>
              <a:rPr lang="en-US" dirty="0"/>
              <a:t>Outlier Detection</a:t>
            </a:r>
          </a:p>
        </p:txBody>
      </p:sp>
    </p:spTree>
    <p:extLst>
      <p:ext uri="{BB962C8B-B14F-4D97-AF65-F5344CB8AC3E}">
        <p14:creationId xmlns:p14="http://schemas.microsoft.com/office/powerpoint/2010/main" val="33954660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425A1-EEFD-294F-8BBB-9AB043015B48}"/>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Feature Engineering and Selection</a:t>
            </a:r>
          </a:p>
        </p:txBody>
      </p:sp>
      <p:sp>
        <p:nvSpPr>
          <p:cNvPr id="3" name="Content Placeholder 2">
            <a:extLst>
              <a:ext uri="{FF2B5EF4-FFF2-40B4-BE49-F238E27FC236}">
                <a16:creationId xmlns:a16="http://schemas.microsoft.com/office/drawing/2014/main" id="{A5E58BF8-26DD-8448-A5D0-69DC08DF4F37}"/>
              </a:ext>
            </a:extLst>
          </p:cNvPr>
          <p:cNvSpPr>
            <a:spLocks noGrp="1"/>
          </p:cNvSpPr>
          <p:nvPr>
            <p:ph sz="quarter" idx="10"/>
          </p:nvPr>
        </p:nvSpPr>
        <p:spPr>
          <a:xfrm>
            <a:off x="584200" y="1844675"/>
            <a:ext cx="6783944" cy="4912114"/>
          </a:xfrm>
        </p:spPr>
        <p:txBody>
          <a:bodyPr/>
          <a:lstStyle/>
          <a:p>
            <a:r>
              <a:rPr lang="en-US" dirty="0"/>
              <a:t>Feature Engineering – </a:t>
            </a:r>
          </a:p>
          <a:p>
            <a:pPr marL="457200" indent="-457200">
              <a:buFont typeface="Arial" panose="020B0604020202020204" pitchFamily="34" charset="0"/>
              <a:buChar char="•"/>
            </a:pPr>
            <a:r>
              <a:rPr lang="en-US" dirty="0"/>
              <a:t>Finding missing values and removing from dataset</a:t>
            </a:r>
          </a:p>
          <a:p>
            <a:pPr marL="457200" indent="-457200">
              <a:buFont typeface="Arial" panose="020B0604020202020204" pitchFamily="34" charset="0"/>
              <a:buChar char="•"/>
            </a:pPr>
            <a:r>
              <a:rPr lang="en-US" dirty="0"/>
              <a:t>Replacing Region IDs with Zip codes</a:t>
            </a:r>
          </a:p>
          <a:p>
            <a:endParaRPr lang="en-US" dirty="0"/>
          </a:p>
          <a:p>
            <a:r>
              <a:rPr lang="en-US" dirty="0"/>
              <a:t>Feature Selection-</a:t>
            </a:r>
          </a:p>
          <a:p>
            <a:pPr marL="457200" indent="-457200">
              <a:buFont typeface="Arial" panose="020B0604020202020204" pitchFamily="34" charset="0"/>
              <a:buChar char="•"/>
            </a:pPr>
            <a:r>
              <a:rPr lang="en-US" dirty="0"/>
              <a:t>Preparing scatter plots to check linearity</a:t>
            </a:r>
          </a:p>
          <a:p>
            <a:pPr marL="457200" indent="-457200">
              <a:buFont typeface="Arial" panose="020B0604020202020204" pitchFamily="34" charset="0"/>
              <a:buChar char="•"/>
            </a:pPr>
            <a:r>
              <a:rPr lang="en-US" dirty="0"/>
              <a:t>Dropped Mortgage Rates</a:t>
            </a:r>
          </a:p>
          <a:p>
            <a:endParaRPr lang="en-US" dirty="0"/>
          </a:p>
        </p:txBody>
      </p:sp>
      <p:pic>
        <p:nvPicPr>
          <p:cNvPr id="5" name="Picture 4">
            <a:extLst>
              <a:ext uri="{FF2B5EF4-FFF2-40B4-BE49-F238E27FC236}">
                <a16:creationId xmlns:a16="http://schemas.microsoft.com/office/drawing/2014/main" id="{022313F5-0062-2D43-A465-DDF6A787BEBA}"/>
              </a:ext>
            </a:extLst>
          </p:cNvPr>
          <p:cNvPicPr>
            <a:picLocks noChangeAspect="1"/>
          </p:cNvPicPr>
          <p:nvPr/>
        </p:nvPicPr>
        <p:blipFill>
          <a:blip r:embed="rId3"/>
          <a:stretch>
            <a:fillRect/>
          </a:stretch>
        </p:blipFill>
        <p:spPr>
          <a:xfrm>
            <a:off x="8415130" y="1484246"/>
            <a:ext cx="2516739" cy="5337115"/>
          </a:xfrm>
          <a:prstGeom prst="rect">
            <a:avLst/>
          </a:prstGeom>
        </p:spPr>
      </p:pic>
    </p:spTree>
    <p:extLst>
      <p:ext uri="{BB962C8B-B14F-4D97-AF65-F5344CB8AC3E}">
        <p14:creationId xmlns:p14="http://schemas.microsoft.com/office/powerpoint/2010/main" val="227794079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C3E45-B105-7043-9B42-E19AF11CD8C6}"/>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F9AD491A-706B-CE45-BC8F-C20D988A993A}"/>
              </a:ext>
            </a:extLst>
          </p:cNvPr>
          <p:cNvSpPr>
            <a:spLocks noGrp="1"/>
          </p:cNvSpPr>
          <p:nvPr>
            <p:ph sz="quarter" idx="10"/>
          </p:nvPr>
        </p:nvSpPr>
        <p:spPr>
          <a:xfrm>
            <a:off x="584200" y="1844675"/>
            <a:ext cx="11018838" cy="3471720"/>
          </a:xfrm>
        </p:spPr>
        <p:txBody>
          <a:bodyPr/>
          <a:lstStyle/>
          <a:p>
            <a:r>
              <a:rPr lang="en-US" sz="2400" dirty="0"/>
              <a:t>STEP 1: Select the Zip code to fit the model</a:t>
            </a:r>
          </a:p>
          <a:p>
            <a:endParaRPr lang="en-US" sz="2400" dirty="0"/>
          </a:p>
          <a:p>
            <a:endParaRPr lang="en-US" sz="2400" dirty="0"/>
          </a:p>
          <a:p>
            <a:endParaRPr lang="en-US" sz="2400" dirty="0"/>
          </a:p>
          <a:p>
            <a:r>
              <a:rPr lang="en-US" sz="2400" dirty="0"/>
              <a:t>STEP 2: Create the feature and target variables</a:t>
            </a:r>
          </a:p>
          <a:p>
            <a:endParaRPr lang="en-US" sz="2400" dirty="0"/>
          </a:p>
          <a:p>
            <a:endParaRPr lang="en-US" sz="2400" dirty="0"/>
          </a:p>
          <a:p>
            <a:endParaRPr lang="en-US" sz="2400" dirty="0"/>
          </a:p>
        </p:txBody>
      </p:sp>
      <p:pic>
        <p:nvPicPr>
          <p:cNvPr id="4" name="Picture 3">
            <a:extLst>
              <a:ext uri="{FF2B5EF4-FFF2-40B4-BE49-F238E27FC236}">
                <a16:creationId xmlns:a16="http://schemas.microsoft.com/office/drawing/2014/main" id="{C01E1B40-0D53-1743-9230-805421838F1D}"/>
              </a:ext>
            </a:extLst>
          </p:cNvPr>
          <p:cNvPicPr>
            <a:picLocks noChangeAspect="1"/>
          </p:cNvPicPr>
          <p:nvPr/>
        </p:nvPicPr>
        <p:blipFill>
          <a:blip r:embed="rId2"/>
          <a:stretch>
            <a:fillRect/>
          </a:stretch>
        </p:blipFill>
        <p:spPr>
          <a:xfrm>
            <a:off x="584200" y="2229831"/>
            <a:ext cx="9702800" cy="945874"/>
          </a:xfrm>
          <a:prstGeom prst="rect">
            <a:avLst/>
          </a:prstGeom>
        </p:spPr>
      </p:pic>
      <p:pic>
        <p:nvPicPr>
          <p:cNvPr id="5" name="Picture 4">
            <a:extLst>
              <a:ext uri="{FF2B5EF4-FFF2-40B4-BE49-F238E27FC236}">
                <a16:creationId xmlns:a16="http://schemas.microsoft.com/office/drawing/2014/main" id="{BDA52230-4CED-A843-AB79-661D339B5E4B}"/>
              </a:ext>
            </a:extLst>
          </p:cNvPr>
          <p:cNvPicPr>
            <a:picLocks noChangeAspect="1"/>
          </p:cNvPicPr>
          <p:nvPr/>
        </p:nvPicPr>
        <p:blipFill>
          <a:blip r:embed="rId3"/>
          <a:stretch>
            <a:fillRect/>
          </a:stretch>
        </p:blipFill>
        <p:spPr>
          <a:xfrm>
            <a:off x="529639" y="4009182"/>
            <a:ext cx="8203544" cy="1170358"/>
          </a:xfrm>
          <a:prstGeom prst="rect">
            <a:avLst/>
          </a:prstGeom>
        </p:spPr>
      </p:pic>
    </p:spTree>
    <p:extLst>
      <p:ext uri="{BB962C8B-B14F-4D97-AF65-F5344CB8AC3E}">
        <p14:creationId xmlns:p14="http://schemas.microsoft.com/office/powerpoint/2010/main" val="25842107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388D-652B-424C-956F-DF868CD7DBB5}"/>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EB424168-6EDC-814E-B900-D8E0A6E9789F}"/>
              </a:ext>
            </a:extLst>
          </p:cNvPr>
          <p:cNvSpPr>
            <a:spLocks noGrp="1"/>
          </p:cNvSpPr>
          <p:nvPr>
            <p:ph sz="quarter" idx="10"/>
          </p:nvPr>
        </p:nvSpPr>
        <p:spPr>
          <a:xfrm>
            <a:off x="584200" y="1844675"/>
            <a:ext cx="11018838" cy="4050340"/>
          </a:xfrm>
        </p:spPr>
        <p:txBody>
          <a:bodyPr/>
          <a:lstStyle/>
          <a:p>
            <a:r>
              <a:rPr lang="en-US" dirty="0"/>
              <a:t>STEP 3: Split the data into training and testing sets</a:t>
            </a:r>
          </a:p>
          <a:p>
            <a:endParaRPr lang="en-US" dirty="0"/>
          </a:p>
          <a:p>
            <a:endParaRPr lang="en-US" dirty="0"/>
          </a:p>
          <a:p>
            <a:endParaRPr lang="en-US" dirty="0"/>
          </a:p>
          <a:p>
            <a:endParaRPr lang="en-US" dirty="0"/>
          </a:p>
          <a:p>
            <a:endParaRPr lang="en-US" dirty="0"/>
          </a:p>
          <a:p>
            <a:r>
              <a:rPr lang="en-US" dirty="0"/>
              <a:t>STEP 4: Call an instance of the </a:t>
            </a:r>
            <a:r>
              <a:rPr lang="en-US" dirty="0" err="1"/>
              <a:t>LinearRegression</a:t>
            </a:r>
            <a:r>
              <a:rPr lang="en-US" dirty="0"/>
              <a:t> model</a:t>
            </a:r>
          </a:p>
          <a:p>
            <a:endParaRPr lang="en-US" dirty="0"/>
          </a:p>
        </p:txBody>
      </p:sp>
      <p:pic>
        <p:nvPicPr>
          <p:cNvPr id="4" name="Picture 3">
            <a:extLst>
              <a:ext uri="{FF2B5EF4-FFF2-40B4-BE49-F238E27FC236}">
                <a16:creationId xmlns:a16="http://schemas.microsoft.com/office/drawing/2014/main" id="{7440E017-E3CD-EA4A-8F8A-256BA71B6AC9}"/>
              </a:ext>
            </a:extLst>
          </p:cNvPr>
          <p:cNvPicPr>
            <a:picLocks noChangeAspect="1"/>
          </p:cNvPicPr>
          <p:nvPr/>
        </p:nvPicPr>
        <p:blipFill>
          <a:blip r:embed="rId2"/>
          <a:stretch>
            <a:fillRect/>
          </a:stretch>
        </p:blipFill>
        <p:spPr>
          <a:xfrm>
            <a:off x="488502" y="2320445"/>
            <a:ext cx="7237515" cy="2293446"/>
          </a:xfrm>
          <a:prstGeom prst="rect">
            <a:avLst/>
          </a:prstGeom>
        </p:spPr>
      </p:pic>
      <p:pic>
        <p:nvPicPr>
          <p:cNvPr id="5" name="Picture 4">
            <a:extLst>
              <a:ext uri="{FF2B5EF4-FFF2-40B4-BE49-F238E27FC236}">
                <a16:creationId xmlns:a16="http://schemas.microsoft.com/office/drawing/2014/main" id="{A1CC44F8-0ABB-B24A-A0FA-E9ACE9AEE4F4}"/>
              </a:ext>
            </a:extLst>
          </p:cNvPr>
          <p:cNvPicPr>
            <a:picLocks noChangeAspect="1"/>
          </p:cNvPicPr>
          <p:nvPr/>
        </p:nvPicPr>
        <p:blipFill>
          <a:blip r:embed="rId3"/>
          <a:stretch>
            <a:fillRect/>
          </a:stretch>
        </p:blipFill>
        <p:spPr>
          <a:xfrm>
            <a:off x="395356" y="5481983"/>
            <a:ext cx="7823200" cy="558800"/>
          </a:xfrm>
          <a:prstGeom prst="rect">
            <a:avLst/>
          </a:prstGeom>
        </p:spPr>
      </p:pic>
    </p:spTree>
    <p:extLst>
      <p:ext uri="{BB962C8B-B14F-4D97-AF65-F5344CB8AC3E}">
        <p14:creationId xmlns:p14="http://schemas.microsoft.com/office/powerpoint/2010/main" val="15630060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889FC-D5D0-6B40-BE63-79CB479C2279}"/>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FD386763-6FE7-1F4C-B5B4-FF9AED8EFCAD}"/>
              </a:ext>
            </a:extLst>
          </p:cNvPr>
          <p:cNvSpPr>
            <a:spLocks noGrp="1"/>
          </p:cNvSpPr>
          <p:nvPr>
            <p:ph sz="quarter" idx="10"/>
          </p:nvPr>
        </p:nvSpPr>
        <p:spPr>
          <a:xfrm>
            <a:off x="584200" y="1844675"/>
            <a:ext cx="11018838" cy="3016210"/>
          </a:xfrm>
        </p:spPr>
        <p:txBody>
          <a:bodyPr/>
          <a:lstStyle/>
          <a:p>
            <a:r>
              <a:rPr lang="en-US" dirty="0"/>
              <a:t>STEP 5: Fit the model and calculate the intercept and the </a:t>
            </a:r>
            <a:r>
              <a:rPr lang="en-US" dirty="0" err="1"/>
              <a:t>coeffecients</a:t>
            </a:r>
            <a:endParaRPr lang="en-US" dirty="0"/>
          </a:p>
          <a:p>
            <a:endParaRPr lang="en-US" dirty="0"/>
          </a:p>
          <a:p>
            <a:endParaRPr lang="en-US" dirty="0"/>
          </a:p>
          <a:p>
            <a:endParaRPr lang="en-US" dirty="0"/>
          </a:p>
          <a:p>
            <a:r>
              <a:rPr lang="en-US" dirty="0"/>
              <a:t>STEP 6: Predict housing prices</a:t>
            </a:r>
          </a:p>
          <a:p>
            <a:endParaRPr lang="en-US" dirty="0"/>
          </a:p>
        </p:txBody>
      </p:sp>
      <p:pic>
        <p:nvPicPr>
          <p:cNvPr id="4" name="Picture 3">
            <a:extLst>
              <a:ext uri="{FF2B5EF4-FFF2-40B4-BE49-F238E27FC236}">
                <a16:creationId xmlns:a16="http://schemas.microsoft.com/office/drawing/2014/main" id="{D69E07FE-B8A5-2E4C-A8D7-942756D27968}"/>
              </a:ext>
            </a:extLst>
          </p:cNvPr>
          <p:cNvPicPr>
            <a:picLocks noChangeAspect="1"/>
          </p:cNvPicPr>
          <p:nvPr/>
        </p:nvPicPr>
        <p:blipFill>
          <a:blip r:embed="rId2"/>
          <a:stretch>
            <a:fillRect/>
          </a:stretch>
        </p:blipFill>
        <p:spPr>
          <a:xfrm>
            <a:off x="719759" y="2387600"/>
            <a:ext cx="4762500" cy="1041400"/>
          </a:xfrm>
          <a:prstGeom prst="rect">
            <a:avLst/>
          </a:prstGeom>
        </p:spPr>
      </p:pic>
      <p:pic>
        <p:nvPicPr>
          <p:cNvPr id="5" name="Picture 4">
            <a:extLst>
              <a:ext uri="{FF2B5EF4-FFF2-40B4-BE49-F238E27FC236}">
                <a16:creationId xmlns:a16="http://schemas.microsoft.com/office/drawing/2014/main" id="{FA827D67-4600-1441-86D4-5BEF5B46F4D2}"/>
              </a:ext>
            </a:extLst>
          </p:cNvPr>
          <p:cNvPicPr>
            <a:picLocks noChangeAspect="1"/>
          </p:cNvPicPr>
          <p:nvPr/>
        </p:nvPicPr>
        <p:blipFill>
          <a:blip r:embed="rId3"/>
          <a:stretch>
            <a:fillRect/>
          </a:stretch>
        </p:blipFill>
        <p:spPr>
          <a:xfrm>
            <a:off x="584200" y="4454485"/>
            <a:ext cx="4292600" cy="406400"/>
          </a:xfrm>
          <a:prstGeom prst="rect">
            <a:avLst/>
          </a:prstGeom>
        </p:spPr>
      </p:pic>
    </p:spTree>
    <p:extLst>
      <p:ext uri="{BB962C8B-B14F-4D97-AF65-F5344CB8AC3E}">
        <p14:creationId xmlns:p14="http://schemas.microsoft.com/office/powerpoint/2010/main" val="15417657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5066-D180-2B41-8721-199C9CF7308D}"/>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B9BFE57A-902D-CD4B-8E91-83DBD92A2ECF}"/>
              </a:ext>
            </a:extLst>
          </p:cNvPr>
          <p:cNvSpPr>
            <a:spLocks noGrp="1"/>
          </p:cNvSpPr>
          <p:nvPr>
            <p:ph sz="quarter" idx="10"/>
          </p:nvPr>
        </p:nvSpPr>
        <p:spPr>
          <a:xfrm>
            <a:off x="588263" y="2184399"/>
            <a:ext cx="4729922" cy="3535708"/>
          </a:xfrm>
        </p:spPr>
        <p:txBody>
          <a:bodyPr/>
          <a:lstStyle/>
          <a:p>
            <a:pPr marL="457200" indent="-457200">
              <a:buFont typeface="Arial" panose="020B0604020202020204" pitchFamily="34" charset="0"/>
              <a:buChar char="•"/>
            </a:pPr>
            <a:r>
              <a:rPr lang="en-US" sz="2200" dirty="0"/>
              <a:t>Mean Absolute Error (MAE)</a:t>
            </a:r>
          </a:p>
          <a:p>
            <a:pPr marL="457200" indent="-457200">
              <a:buFont typeface="Arial" panose="020B0604020202020204" pitchFamily="34" charset="0"/>
              <a:buChar char="•"/>
            </a:pPr>
            <a:r>
              <a:rPr lang="en-US" sz="2200" dirty="0"/>
              <a:t>Mean Absolute Error (MSE)</a:t>
            </a:r>
          </a:p>
          <a:p>
            <a:pPr marL="457200" indent="-457200">
              <a:buFont typeface="Arial" panose="020B0604020202020204" pitchFamily="34" charset="0"/>
              <a:buChar char="•"/>
            </a:pPr>
            <a:r>
              <a:rPr lang="en-US" sz="2200" dirty="0"/>
              <a:t>Root Mean Squared Error (RMSE)</a:t>
            </a:r>
          </a:p>
          <a:p>
            <a:pPr marL="457200" indent="-457200">
              <a:buFont typeface="Arial" panose="020B0604020202020204" pitchFamily="34" charset="0"/>
              <a:buChar char="•"/>
            </a:pPr>
            <a:r>
              <a:rPr lang="en-US" sz="2200" dirty="0"/>
              <a:t>Root Mean Squared Log Error (RMSLE)</a:t>
            </a:r>
          </a:p>
          <a:p>
            <a:pPr marL="457200" indent="-457200">
              <a:buFont typeface="Arial" panose="020B0604020202020204" pitchFamily="34" charset="0"/>
              <a:buChar char="•"/>
            </a:pPr>
            <a:r>
              <a:rPr lang="en-US" sz="2200" dirty="0"/>
              <a:t>R Squared (R2)</a:t>
            </a:r>
          </a:p>
          <a:p>
            <a:pPr marL="457200" indent="-457200">
              <a:buFont typeface="Arial" panose="020B0604020202020204" pitchFamily="34" charset="0"/>
              <a:buChar char="•"/>
            </a:pPr>
            <a:r>
              <a:rPr lang="en-US" sz="2200" dirty="0"/>
              <a:t>Adjusted R Squared (Adj R2)</a:t>
            </a:r>
          </a:p>
        </p:txBody>
      </p:sp>
      <p:pic>
        <p:nvPicPr>
          <p:cNvPr id="4" name="Picture 3">
            <a:extLst>
              <a:ext uri="{FF2B5EF4-FFF2-40B4-BE49-F238E27FC236}">
                <a16:creationId xmlns:a16="http://schemas.microsoft.com/office/drawing/2014/main" id="{F0B04155-C3E3-E547-ACD5-3CB3A0870F6E}"/>
              </a:ext>
            </a:extLst>
          </p:cNvPr>
          <p:cNvPicPr>
            <a:picLocks noChangeAspect="1"/>
          </p:cNvPicPr>
          <p:nvPr/>
        </p:nvPicPr>
        <p:blipFill>
          <a:blip r:embed="rId3"/>
          <a:stretch>
            <a:fillRect/>
          </a:stretch>
        </p:blipFill>
        <p:spPr>
          <a:xfrm>
            <a:off x="5217435" y="1844675"/>
            <a:ext cx="6796488" cy="3875432"/>
          </a:xfrm>
          <a:prstGeom prst="rect">
            <a:avLst/>
          </a:prstGeom>
        </p:spPr>
      </p:pic>
    </p:spTree>
    <p:extLst>
      <p:ext uri="{BB962C8B-B14F-4D97-AF65-F5344CB8AC3E}">
        <p14:creationId xmlns:p14="http://schemas.microsoft.com/office/powerpoint/2010/main" val="35855101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4445-6FA8-0F45-8693-CDC0EEA10D13}"/>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E09C4E02-3D24-214A-BDDE-32596DA7EA9B}"/>
              </a:ext>
            </a:extLst>
          </p:cNvPr>
          <p:cNvSpPr>
            <a:spLocks noGrp="1"/>
          </p:cNvSpPr>
          <p:nvPr>
            <p:ph sz="quarter" idx="10"/>
          </p:nvPr>
        </p:nvSpPr>
        <p:spPr>
          <a:xfrm>
            <a:off x="584200" y="1844675"/>
            <a:ext cx="11018838" cy="1378839"/>
          </a:xfrm>
        </p:spPr>
        <p:txBody>
          <a:bodyPr/>
          <a:lstStyle/>
          <a:p>
            <a:r>
              <a:rPr lang="en-US" dirty="0"/>
              <a:t>Providing desired inputs for features and predicting housing prices in zip code 10001 </a:t>
            </a:r>
          </a:p>
          <a:p>
            <a:endParaRPr lang="en-US" dirty="0"/>
          </a:p>
        </p:txBody>
      </p:sp>
      <p:pic>
        <p:nvPicPr>
          <p:cNvPr id="4" name="Picture 3">
            <a:extLst>
              <a:ext uri="{FF2B5EF4-FFF2-40B4-BE49-F238E27FC236}">
                <a16:creationId xmlns:a16="http://schemas.microsoft.com/office/drawing/2014/main" id="{A44D5D83-82F6-5F45-B071-C50DB3180576}"/>
              </a:ext>
            </a:extLst>
          </p:cNvPr>
          <p:cNvPicPr>
            <a:picLocks noChangeAspect="1"/>
          </p:cNvPicPr>
          <p:nvPr/>
        </p:nvPicPr>
        <p:blipFill>
          <a:blip r:embed="rId2"/>
          <a:stretch>
            <a:fillRect/>
          </a:stretch>
        </p:blipFill>
        <p:spPr>
          <a:xfrm>
            <a:off x="584200" y="2774674"/>
            <a:ext cx="9283700" cy="2819400"/>
          </a:xfrm>
          <a:prstGeom prst="rect">
            <a:avLst/>
          </a:prstGeom>
        </p:spPr>
      </p:pic>
    </p:spTree>
    <p:extLst>
      <p:ext uri="{BB962C8B-B14F-4D97-AF65-F5344CB8AC3E}">
        <p14:creationId xmlns:p14="http://schemas.microsoft.com/office/powerpoint/2010/main" val="121407711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Visualizations &amp; Tableau</a:t>
            </a:r>
          </a:p>
        </p:txBody>
      </p:sp>
      <p:sp>
        <p:nvSpPr>
          <p:cNvPr id="5" name="TextBox 4">
            <a:extLst>
              <a:ext uri="{FF2B5EF4-FFF2-40B4-BE49-F238E27FC236}">
                <a16:creationId xmlns:a16="http://schemas.microsoft.com/office/drawing/2014/main" id="{54070F4F-CBC3-4DAB-A098-24A4A5B743C2}"/>
              </a:ext>
            </a:extLst>
          </p:cNvPr>
          <p:cNvSpPr txBox="1"/>
          <p:nvPr/>
        </p:nvSpPr>
        <p:spPr>
          <a:xfrm>
            <a:off x="417970" y="4553893"/>
            <a:ext cx="3797927" cy="363946"/>
          </a:xfrm>
          <a:prstGeom prst="rect">
            <a:avLst/>
          </a:prstGeom>
          <a:noFill/>
        </p:spPr>
        <p:txBody>
          <a:bodyPr wrap="square">
            <a:spAutoFit/>
          </a:bodyPr>
          <a:lstStyle/>
          <a:p>
            <a:r>
              <a:rPr lang="en-US" dirty="0">
                <a:hlinkClick r:id="rId2"/>
              </a:rPr>
              <a:t>Outlier Project | Tableau Public</a:t>
            </a:r>
            <a:endParaRPr lang="en-US" dirty="0"/>
          </a:p>
        </p:txBody>
      </p:sp>
      <p:pic>
        <p:nvPicPr>
          <p:cNvPr id="9" name="Picture 8">
            <a:extLst>
              <a:ext uri="{FF2B5EF4-FFF2-40B4-BE49-F238E27FC236}">
                <a16:creationId xmlns:a16="http://schemas.microsoft.com/office/drawing/2014/main" id="{41F8B0D2-0EE7-462C-9C36-F427DE71C655}"/>
              </a:ext>
            </a:extLst>
          </p:cNvPr>
          <p:cNvPicPr>
            <a:picLocks noChangeAspect="1"/>
          </p:cNvPicPr>
          <p:nvPr/>
        </p:nvPicPr>
        <p:blipFill>
          <a:blip r:embed="rId3"/>
          <a:stretch>
            <a:fillRect/>
          </a:stretch>
        </p:blipFill>
        <p:spPr>
          <a:xfrm>
            <a:off x="5480735" y="176713"/>
            <a:ext cx="6801799" cy="6325483"/>
          </a:xfrm>
          <a:prstGeom prst="rect">
            <a:avLst/>
          </a:prstGeom>
        </p:spPr>
      </p:pic>
    </p:spTree>
    <p:extLst>
      <p:ext uri="{BB962C8B-B14F-4D97-AF65-F5344CB8AC3E}">
        <p14:creationId xmlns:p14="http://schemas.microsoft.com/office/powerpoint/2010/main" val="31006705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F2070B3-DD49-4185-9C5C-2E206EE4FB81}"/>
              </a:ext>
            </a:extLst>
          </p:cNvPr>
          <p:cNvSpPr>
            <a:spLocks noGrp="1"/>
          </p:cNvSpPr>
          <p:nvPr>
            <p:ph type="title"/>
          </p:nvPr>
        </p:nvSpPr>
        <p:spPr/>
        <p:txBody>
          <a:bodyPr/>
          <a:lstStyle/>
          <a:p>
            <a:r>
              <a:rPr lang="en-US" dirty="0"/>
              <a:t>Team Outliers</a:t>
            </a:r>
          </a:p>
        </p:txBody>
      </p:sp>
      <p:sp>
        <p:nvSpPr>
          <p:cNvPr id="10" name="Text Placeholder 9">
            <a:extLst>
              <a:ext uri="{FF2B5EF4-FFF2-40B4-BE49-F238E27FC236}">
                <a16:creationId xmlns:a16="http://schemas.microsoft.com/office/drawing/2014/main" id="{A2811E67-A5D2-402F-8F34-A2C73868855F}"/>
              </a:ext>
            </a:extLst>
          </p:cNvPr>
          <p:cNvSpPr>
            <a:spLocks noGrp="1"/>
          </p:cNvSpPr>
          <p:nvPr>
            <p:ph type="body" sz="quarter" idx="16"/>
          </p:nvPr>
        </p:nvSpPr>
        <p:spPr/>
        <p:txBody>
          <a:bodyPr/>
          <a:lstStyle/>
          <a:p>
            <a:r>
              <a:rPr lang="en-US" dirty="0"/>
              <a:t>Matt Hardy</a:t>
            </a:r>
          </a:p>
        </p:txBody>
      </p:sp>
      <p:sp>
        <p:nvSpPr>
          <p:cNvPr id="11" name="Text Placeholder 10">
            <a:extLst>
              <a:ext uri="{FF2B5EF4-FFF2-40B4-BE49-F238E27FC236}">
                <a16:creationId xmlns:a16="http://schemas.microsoft.com/office/drawing/2014/main" id="{BAC9F92F-14CA-4139-A43B-9533D506FF38}"/>
              </a:ext>
            </a:extLst>
          </p:cNvPr>
          <p:cNvSpPr>
            <a:spLocks noGrp="1"/>
          </p:cNvSpPr>
          <p:nvPr>
            <p:ph type="body" sz="quarter" idx="17"/>
          </p:nvPr>
        </p:nvSpPr>
        <p:spPr/>
        <p:txBody>
          <a:bodyPr/>
          <a:lstStyle/>
          <a:p>
            <a:r>
              <a:rPr lang="en-US" dirty="0"/>
              <a:t>Ruchi Mathur</a:t>
            </a:r>
          </a:p>
        </p:txBody>
      </p:sp>
      <p:pic>
        <p:nvPicPr>
          <p:cNvPr id="3" name="Picture Placeholder 2" descr="A person smiling for the camera&#10;&#10;Description automatically generated with medium confidence">
            <a:extLst>
              <a:ext uri="{FF2B5EF4-FFF2-40B4-BE49-F238E27FC236}">
                <a16:creationId xmlns:a16="http://schemas.microsoft.com/office/drawing/2014/main" id="{B092A3B9-C4D6-4136-BB66-B2E95A262C7E}"/>
              </a:ext>
            </a:extLst>
          </p:cNvPr>
          <p:cNvPicPr>
            <a:picLocks noGrp="1" noChangeAspect="1"/>
          </p:cNvPicPr>
          <p:nvPr>
            <p:ph type="pic" sz="quarter" idx="20"/>
          </p:nvPr>
        </p:nvPicPr>
        <p:blipFill rotWithShape="1">
          <a:blip r:embed="rId2"/>
          <a:srcRect t="9606" b="23765"/>
          <a:stretch/>
        </p:blipFill>
        <p:spPr>
          <a:xfrm>
            <a:off x="6390300" y="2286000"/>
            <a:ext cx="2313432" cy="2313432"/>
          </a:xfrm>
        </p:spPr>
      </p:pic>
      <p:sp>
        <p:nvSpPr>
          <p:cNvPr id="12" name="Text Placeholder 11">
            <a:extLst>
              <a:ext uri="{FF2B5EF4-FFF2-40B4-BE49-F238E27FC236}">
                <a16:creationId xmlns:a16="http://schemas.microsoft.com/office/drawing/2014/main" id="{24EFA904-A222-41D9-A11D-5FCDE81359DC}"/>
              </a:ext>
            </a:extLst>
          </p:cNvPr>
          <p:cNvSpPr>
            <a:spLocks noGrp="1"/>
          </p:cNvSpPr>
          <p:nvPr>
            <p:ph type="body" sz="quarter" idx="18"/>
          </p:nvPr>
        </p:nvSpPr>
        <p:spPr/>
        <p:txBody>
          <a:bodyPr/>
          <a:lstStyle/>
          <a:p>
            <a:r>
              <a:rPr lang="en-US" dirty="0"/>
              <a:t>Kathy </a:t>
            </a:r>
            <a:r>
              <a:rPr lang="en-US" dirty="0" err="1"/>
              <a:t>Nwe</a:t>
            </a:r>
            <a:endParaRPr lang="en-US" dirty="0"/>
          </a:p>
        </p:txBody>
      </p:sp>
      <p:pic>
        <p:nvPicPr>
          <p:cNvPr id="20" name="Picture Placeholder 19" descr="A person smiling for the camera&#10;&#10;Description automatically generated with low confidence">
            <a:extLst>
              <a:ext uri="{FF2B5EF4-FFF2-40B4-BE49-F238E27FC236}">
                <a16:creationId xmlns:a16="http://schemas.microsoft.com/office/drawing/2014/main" id="{F7DA9291-3359-4EFA-841D-FD755ED2FFCC}"/>
              </a:ext>
            </a:extLst>
          </p:cNvPr>
          <p:cNvPicPr>
            <a:picLocks noGrp="1" noChangeAspect="1"/>
          </p:cNvPicPr>
          <p:nvPr>
            <p:ph type="pic" sz="quarter" idx="21"/>
          </p:nvPr>
        </p:nvPicPr>
        <p:blipFill rotWithShape="1">
          <a:blip r:embed="rId3"/>
          <a:srcRect/>
          <a:stretch/>
        </p:blipFill>
        <p:spPr/>
      </p:pic>
      <p:sp>
        <p:nvSpPr>
          <p:cNvPr id="16" name="Text Placeholder 15">
            <a:extLst>
              <a:ext uri="{FF2B5EF4-FFF2-40B4-BE49-F238E27FC236}">
                <a16:creationId xmlns:a16="http://schemas.microsoft.com/office/drawing/2014/main" id="{ED074123-E37C-4647-8AFF-1DD333C76B61}"/>
              </a:ext>
            </a:extLst>
          </p:cNvPr>
          <p:cNvSpPr>
            <a:spLocks noGrp="1"/>
          </p:cNvSpPr>
          <p:nvPr>
            <p:ph type="body" sz="quarter" idx="22"/>
          </p:nvPr>
        </p:nvSpPr>
        <p:spPr>
          <a:xfrm>
            <a:off x="9293351" y="4800600"/>
            <a:ext cx="2313432" cy="276999"/>
          </a:xfrm>
        </p:spPr>
        <p:txBody>
          <a:bodyPr/>
          <a:lstStyle/>
          <a:p>
            <a:r>
              <a:rPr lang="en-US" dirty="0"/>
              <a:t>Paula Thompson</a:t>
            </a:r>
          </a:p>
        </p:txBody>
      </p:sp>
      <p:pic>
        <p:nvPicPr>
          <p:cNvPr id="17" name="Picture Placeholder 2" descr="A person with dark hair&#10;&#10;Description automatically generated with low confidence">
            <a:extLst>
              <a:ext uri="{FF2B5EF4-FFF2-40B4-BE49-F238E27FC236}">
                <a16:creationId xmlns:a16="http://schemas.microsoft.com/office/drawing/2014/main" id="{05D8B1FC-E1E9-45CB-9EC0-16BCF338C5BB}"/>
              </a:ext>
            </a:extLst>
          </p:cNvPr>
          <p:cNvPicPr>
            <a:picLocks noGrp="1" noChangeAspect="1"/>
          </p:cNvPicPr>
          <p:nvPr>
            <p:ph type="pic" sz="quarter" idx="19"/>
          </p:nvPr>
        </p:nvPicPr>
        <p:blipFill>
          <a:blip r:embed="rId4"/>
          <a:srcRect t="9028" b="9028"/>
          <a:stretch>
            <a:fillRect/>
          </a:stretch>
        </p:blipFill>
        <p:spPr>
          <a:xfrm>
            <a:off x="3487738" y="2286000"/>
            <a:ext cx="2312987" cy="2312988"/>
          </a:xfrm>
        </p:spPr>
      </p:pic>
      <p:sp>
        <p:nvSpPr>
          <p:cNvPr id="6" name="Picture Placeholder 5">
            <a:extLst>
              <a:ext uri="{FF2B5EF4-FFF2-40B4-BE49-F238E27FC236}">
                <a16:creationId xmlns:a16="http://schemas.microsoft.com/office/drawing/2014/main" id="{CDE0633D-E06A-41A1-8D58-5E449E4DFF93}"/>
              </a:ext>
            </a:extLst>
          </p:cNvPr>
          <p:cNvSpPr>
            <a:spLocks noGrp="1"/>
          </p:cNvSpPr>
          <p:nvPr>
            <p:ph type="pic" sz="quarter" idx="13"/>
          </p:nvPr>
        </p:nvSpPr>
        <p:spPr/>
      </p:sp>
      <p:pic>
        <p:nvPicPr>
          <p:cNvPr id="19" name="Picture 2" descr="Profile photo for Matt Hardy">
            <a:extLst>
              <a:ext uri="{FF2B5EF4-FFF2-40B4-BE49-F238E27FC236}">
                <a16:creationId xmlns:a16="http://schemas.microsoft.com/office/drawing/2014/main" id="{56A1154B-CA63-402D-80A4-BA6C0FEC73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692" y="2286000"/>
            <a:ext cx="2313432" cy="2313432"/>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1301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68B779-DD92-4818-825A-E22C65ECE635}"/>
              </a:ext>
            </a:extLst>
          </p:cNvPr>
          <p:cNvPicPr>
            <a:picLocks noChangeAspect="1"/>
          </p:cNvPicPr>
          <p:nvPr/>
        </p:nvPicPr>
        <p:blipFill>
          <a:blip r:embed="rId2"/>
          <a:stretch>
            <a:fillRect/>
          </a:stretch>
        </p:blipFill>
        <p:spPr>
          <a:xfrm>
            <a:off x="2661758" y="80495"/>
            <a:ext cx="6868484" cy="6697010"/>
          </a:xfrm>
          <a:prstGeom prst="rect">
            <a:avLst/>
          </a:prstGeom>
        </p:spPr>
      </p:pic>
    </p:spTree>
    <p:extLst>
      <p:ext uri="{BB962C8B-B14F-4D97-AF65-F5344CB8AC3E}">
        <p14:creationId xmlns:p14="http://schemas.microsoft.com/office/powerpoint/2010/main" val="30583060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90071-FE2A-4AE5-AC53-40837C997654}"/>
              </a:ext>
            </a:extLst>
          </p:cNvPr>
          <p:cNvPicPr>
            <a:picLocks noChangeAspect="1"/>
          </p:cNvPicPr>
          <p:nvPr/>
        </p:nvPicPr>
        <p:blipFill>
          <a:blip r:embed="rId2"/>
          <a:stretch>
            <a:fillRect/>
          </a:stretch>
        </p:blipFill>
        <p:spPr>
          <a:xfrm>
            <a:off x="2766548" y="242443"/>
            <a:ext cx="6658904" cy="6373114"/>
          </a:xfrm>
          <a:prstGeom prst="rect">
            <a:avLst/>
          </a:prstGeom>
        </p:spPr>
      </p:pic>
    </p:spTree>
    <p:extLst>
      <p:ext uri="{BB962C8B-B14F-4D97-AF65-F5344CB8AC3E}">
        <p14:creationId xmlns:p14="http://schemas.microsoft.com/office/powerpoint/2010/main" val="336387344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Recommendations and Lessons Learned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533275"/>
          </a:xfrm>
        </p:spPr>
        <p:txBody>
          <a:bodyPr/>
          <a:lstStyle/>
          <a:p>
            <a:r>
              <a:rPr lang="en-US" dirty="0"/>
              <a:t>Recommendations</a:t>
            </a:r>
          </a:p>
          <a:p>
            <a:pPr marL="457200" indent="-457200">
              <a:buFont typeface="Arial" panose="020B0604020202020204" pitchFamily="34" charset="0"/>
              <a:buChar char="•"/>
            </a:pPr>
            <a:r>
              <a:rPr lang="en-US" dirty="0"/>
              <a:t>Research region specific data points</a:t>
            </a:r>
          </a:p>
          <a:p>
            <a:endParaRPr lang="en-US" dirty="0"/>
          </a:p>
          <a:p>
            <a:r>
              <a:rPr lang="en-US" dirty="0"/>
              <a:t>Lessons Learned</a:t>
            </a:r>
          </a:p>
          <a:p>
            <a:pPr marL="457200" indent="-457200">
              <a:buFont typeface="Arial" panose="020B0604020202020204" pitchFamily="34" charset="0"/>
              <a:buChar char="•"/>
            </a:pPr>
            <a:r>
              <a:rPr lang="en-US" dirty="0"/>
              <a:t>Add additional variables </a:t>
            </a:r>
          </a:p>
          <a:p>
            <a:pPr marL="457200" indent="-457200">
              <a:buFont typeface="Arial" panose="020B0604020202020204" pitchFamily="34" charset="0"/>
              <a:buChar char="•"/>
            </a:pPr>
            <a:r>
              <a:rPr lang="en-US" dirty="0"/>
              <a:t>Identify more region-specific variables </a:t>
            </a:r>
          </a:p>
          <a:p>
            <a:pPr marL="457200" indent="-457200">
              <a:buFont typeface="Arial" panose="020B0604020202020204" pitchFamily="34" charset="0"/>
              <a:buChar char="•"/>
            </a:pPr>
            <a:r>
              <a:rPr lang="en-US" dirty="0"/>
              <a:t>Identify more comprehensive data source to eliminate null values </a:t>
            </a:r>
          </a:p>
        </p:txBody>
      </p:sp>
    </p:spTree>
    <p:extLst>
      <p:ext uri="{BB962C8B-B14F-4D97-AF65-F5344CB8AC3E}">
        <p14:creationId xmlns:p14="http://schemas.microsoft.com/office/powerpoint/2010/main" val="87818696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Machine Learning Flow Chart</a:t>
            </a:r>
          </a:p>
        </p:txBody>
      </p:sp>
      <p:pic>
        <p:nvPicPr>
          <p:cNvPr id="5" name="Picture 4">
            <a:extLst>
              <a:ext uri="{FF2B5EF4-FFF2-40B4-BE49-F238E27FC236}">
                <a16:creationId xmlns:a16="http://schemas.microsoft.com/office/drawing/2014/main" id="{1335F6A8-60E2-4B48-BE37-D77B69A46706}"/>
              </a:ext>
            </a:extLst>
          </p:cNvPr>
          <p:cNvPicPr>
            <a:picLocks noChangeAspect="1"/>
          </p:cNvPicPr>
          <p:nvPr/>
        </p:nvPicPr>
        <p:blipFill>
          <a:blip r:embed="rId2"/>
          <a:stretch>
            <a:fillRect/>
          </a:stretch>
        </p:blipFill>
        <p:spPr>
          <a:xfrm>
            <a:off x="327609" y="4490066"/>
            <a:ext cx="11279174" cy="1228896"/>
          </a:xfrm>
          <a:prstGeom prst="rect">
            <a:avLst/>
          </a:prstGeom>
        </p:spPr>
      </p:pic>
      <p:sp>
        <p:nvSpPr>
          <p:cNvPr id="3" name="Rectangle 2">
            <a:extLst>
              <a:ext uri="{FF2B5EF4-FFF2-40B4-BE49-F238E27FC236}">
                <a16:creationId xmlns:a16="http://schemas.microsoft.com/office/drawing/2014/main" id="{5AB18C29-2F47-4E8E-A74E-AC9A1D054AB8}"/>
              </a:ext>
            </a:extLst>
          </p:cNvPr>
          <p:cNvSpPr/>
          <p:nvPr/>
        </p:nvSpPr>
        <p:spPr bwMode="auto">
          <a:xfrm>
            <a:off x="476250" y="1647826"/>
            <a:ext cx="2362200" cy="2419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3076575" y="1647826"/>
            <a:ext cx="2771775" cy="241935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6096000" y="1647825"/>
            <a:ext cx="2362200" cy="241934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Multi-Linear Model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Supervised Learning </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8896350" y="1647825"/>
            <a:ext cx="2362200" cy="241934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MSE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8879661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57192" y="263096"/>
            <a:ext cx="5394960" cy="923330"/>
          </a:xfrm>
        </p:spPr>
        <p:txBody>
          <a:bodyPr/>
          <a:lstStyle/>
          <a:p>
            <a:r>
              <a:rPr lang="en-US" sz="1800" dirty="0"/>
              <a:t>Icons</a:t>
            </a:r>
            <a:br>
              <a:rPr lang="en-US" sz="1000" dirty="0">
                <a:latin typeface="+mn-lt"/>
              </a:rPr>
            </a:br>
            <a:br>
              <a:rPr lang="en-US" sz="1000" dirty="0">
                <a:latin typeface="+mn-lt"/>
              </a:rPr>
            </a:br>
            <a:r>
              <a:rPr lang="en-US" sz="1000" dirty="0" err="1">
                <a:latin typeface="+mn-lt"/>
              </a:rPr>
              <a:t>Icons</a:t>
            </a:r>
            <a:r>
              <a:rPr lang="en-US" sz="1000" dirty="0">
                <a:latin typeface="+mn-lt"/>
              </a:rPr>
              <a:t> should be primarily used as a visual aid, as a way to break up large amounts of text and content, or as a visual cue of the content that follows.</a:t>
            </a:r>
            <a:br>
              <a:rPr lang="en-US" sz="1000" dirty="0">
                <a:latin typeface="+mn-lt"/>
              </a:rPr>
            </a:br>
            <a:r>
              <a:rPr lang="en-US" sz="1000" dirty="0">
                <a:latin typeface="+mn-lt"/>
                <a:hlinkClick r:id="rId2"/>
              </a:rPr>
              <a:t>Get the full set of icons for presentations</a:t>
            </a:r>
            <a:endParaRPr lang="en-US" sz="1000" dirty="0">
              <a:latin typeface="+mn-lt"/>
            </a:endParaRPr>
          </a:p>
        </p:txBody>
      </p:sp>
      <p:graphicFrame>
        <p:nvGraphicFramePr>
          <p:cNvPr id="3" name="Table 2">
            <a:extLst>
              <a:ext uri="{FF2B5EF4-FFF2-40B4-BE49-F238E27FC236}">
                <a16:creationId xmlns:a16="http://schemas.microsoft.com/office/drawing/2014/main" id="{7700899C-650C-42C3-8406-ADB356A1830B}"/>
              </a:ext>
            </a:extLst>
          </p:cNvPr>
          <p:cNvGraphicFramePr>
            <a:graphicFrameLocks noGrp="1"/>
          </p:cNvGraphicFramePr>
          <p:nvPr>
            <p:extLst>
              <p:ext uri="{D42A27DB-BD31-4B8C-83A1-F6EECF244321}">
                <p14:modId xmlns:p14="http://schemas.microsoft.com/office/powerpoint/2010/main" val="814367170"/>
              </p:ext>
            </p:extLst>
          </p:nvPr>
        </p:nvGraphicFramePr>
        <p:xfrm>
          <a:off x="457192" y="874282"/>
          <a:ext cx="11521704" cy="27432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i="0"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0" name="rocket" descr="Icon of a rocket" title="Icon of a rocket">
            <a:extLst>
              <a:ext uri="{FF2B5EF4-FFF2-40B4-BE49-F238E27FC236}">
                <a16:creationId xmlns:a16="http://schemas.microsoft.com/office/drawing/2014/main" id="{149B8CF2-9C71-4039-B793-C8D6C29412DE}"/>
              </a:ext>
            </a:extLst>
          </p:cNvPr>
          <p:cNvSpPr>
            <a:spLocks noChangeAspect="1" noEditPoints="1"/>
          </p:cNvSpPr>
          <p:nvPr/>
        </p:nvSpPr>
        <p:spPr bwMode="auto">
          <a:xfrm>
            <a:off x="750715" y="1932098"/>
            <a:ext cx="373074" cy="36576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plant_3" title="Icon of three stalks of wheat">
            <a:extLst>
              <a:ext uri="{FF2B5EF4-FFF2-40B4-BE49-F238E27FC236}">
                <a16:creationId xmlns:a16="http://schemas.microsoft.com/office/drawing/2014/main" id="{11109F4E-67A8-4F58-8095-82C381BAAE20}"/>
              </a:ext>
            </a:extLst>
          </p:cNvPr>
          <p:cNvSpPr>
            <a:spLocks noChangeAspect="1" noEditPoints="1"/>
          </p:cNvSpPr>
          <p:nvPr/>
        </p:nvSpPr>
        <p:spPr bwMode="auto">
          <a:xfrm>
            <a:off x="1790216" y="1932098"/>
            <a:ext cx="214313" cy="36576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8" name="building_8" title="Icon of tall buildings">
            <a:extLst>
              <a:ext uri="{FF2B5EF4-FFF2-40B4-BE49-F238E27FC236}">
                <a16:creationId xmlns:a16="http://schemas.microsoft.com/office/drawing/2014/main" id="{95770148-407D-45D5-85BC-335D6584F068}"/>
              </a:ext>
            </a:extLst>
          </p:cNvPr>
          <p:cNvSpPr>
            <a:spLocks noChangeAspect="1" noEditPoints="1"/>
          </p:cNvSpPr>
          <p:nvPr/>
        </p:nvSpPr>
        <p:spPr bwMode="auto">
          <a:xfrm>
            <a:off x="2689106" y="1932098"/>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car" title="Icon of a car">
            <a:extLst>
              <a:ext uri="{FF2B5EF4-FFF2-40B4-BE49-F238E27FC236}">
                <a16:creationId xmlns:a16="http://schemas.microsoft.com/office/drawing/2014/main" id="{A5753BD3-663F-4762-9A08-ACBC29A42446}"/>
              </a:ext>
            </a:extLst>
          </p:cNvPr>
          <p:cNvSpPr>
            <a:spLocks noChangeAspect="1" noEditPoints="1"/>
          </p:cNvSpPr>
          <p:nvPr/>
        </p:nvSpPr>
        <p:spPr bwMode="auto">
          <a:xfrm>
            <a:off x="3611872" y="1957323"/>
            <a:ext cx="411480" cy="3153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construction" title="Icon of a construction helmet">
            <a:extLst>
              <a:ext uri="{FF2B5EF4-FFF2-40B4-BE49-F238E27FC236}">
                <a16:creationId xmlns:a16="http://schemas.microsoft.com/office/drawing/2014/main" id="{BC096AA8-EC38-4BA0-A8F1-F0DC1B7F5C55}"/>
              </a:ext>
            </a:extLst>
          </p:cNvPr>
          <p:cNvSpPr>
            <a:spLocks noChangeAspect="1" noEditPoints="1"/>
          </p:cNvSpPr>
          <p:nvPr/>
        </p:nvSpPr>
        <p:spPr bwMode="auto">
          <a:xfrm>
            <a:off x="4571992" y="1985341"/>
            <a:ext cx="411480" cy="259275"/>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 name="book_2" title="Icon of a book and a pencil">
            <a:extLst>
              <a:ext uri="{FF2B5EF4-FFF2-40B4-BE49-F238E27FC236}">
                <a16:creationId xmlns:a16="http://schemas.microsoft.com/office/drawing/2014/main" id="{B86A4B1A-7F62-4DBE-B98F-531548293553}"/>
              </a:ext>
            </a:extLst>
          </p:cNvPr>
          <p:cNvSpPr>
            <a:spLocks noChangeAspect="1" noEditPoints="1"/>
          </p:cNvSpPr>
          <p:nvPr/>
        </p:nvSpPr>
        <p:spPr bwMode="auto">
          <a:xfrm>
            <a:off x="5538194" y="1932098"/>
            <a:ext cx="399316"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2" name="LightningBolt_E945" title="Icon of a lightning bolt">
            <a:extLst>
              <a:ext uri="{FF2B5EF4-FFF2-40B4-BE49-F238E27FC236}">
                <a16:creationId xmlns:a16="http://schemas.microsoft.com/office/drawing/2014/main" id="{5C380AC2-81D4-4578-B9A4-3AAD9E18FB93}"/>
              </a:ext>
            </a:extLst>
          </p:cNvPr>
          <p:cNvSpPr>
            <a:spLocks noChangeAspect="1"/>
          </p:cNvSpPr>
          <p:nvPr/>
        </p:nvSpPr>
        <p:spPr bwMode="auto">
          <a:xfrm>
            <a:off x="6566920" y="1932098"/>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8" name="graph_9" title="Icon of a line chart with connected circles at varying points">
            <a:extLst>
              <a:ext uri="{FF2B5EF4-FFF2-40B4-BE49-F238E27FC236}">
                <a16:creationId xmlns:a16="http://schemas.microsoft.com/office/drawing/2014/main" id="{A8A31693-50DF-4AC4-8ED8-1414D015F38F}"/>
              </a:ext>
            </a:extLst>
          </p:cNvPr>
          <p:cNvSpPr>
            <a:spLocks noChangeAspect="1" noEditPoints="1"/>
          </p:cNvSpPr>
          <p:nvPr/>
        </p:nvSpPr>
        <p:spPr bwMode="auto">
          <a:xfrm>
            <a:off x="7460182" y="1932098"/>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3" name="Freeform 9" title="Icon of a heart with a heartbeat monitor line through the middle">
            <a:extLst>
              <a:ext uri="{FF2B5EF4-FFF2-40B4-BE49-F238E27FC236}">
                <a16:creationId xmlns:a16="http://schemas.microsoft.com/office/drawing/2014/main" id="{B340DDF3-03E1-4C35-BE42-1DC5BA00E674}"/>
              </a:ext>
            </a:extLst>
          </p:cNvPr>
          <p:cNvSpPr>
            <a:spLocks noChangeAspect="1"/>
          </p:cNvSpPr>
          <p:nvPr/>
        </p:nvSpPr>
        <p:spPr bwMode="auto">
          <a:xfrm>
            <a:off x="8407016" y="193209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factory_3" title="Icon of a factory or warehouse">
            <a:extLst>
              <a:ext uri="{FF2B5EF4-FFF2-40B4-BE49-F238E27FC236}">
                <a16:creationId xmlns:a16="http://schemas.microsoft.com/office/drawing/2014/main" id="{407BBFF5-50B5-4CE5-AF8A-45D82BF710FE}"/>
              </a:ext>
            </a:extLst>
          </p:cNvPr>
          <p:cNvSpPr>
            <a:spLocks noChangeAspect="1" noEditPoints="1"/>
          </p:cNvSpPr>
          <p:nvPr/>
        </p:nvSpPr>
        <p:spPr bwMode="auto">
          <a:xfrm>
            <a:off x="9377354" y="1987566"/>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News_E900" title="Icon of a newspaper">
            <a:extLst>
              <a:ext uri="{FF2B5EF4-FFF2-40B4-BE49-F238E27FC236}">
                <a16:creationId xmlns:a16="http://schemas.microsoft.com/office/drawing/2014/main" id="{A2CF4BFE-D914-4BA4-8351-54632A4C5B43}"/>
              </a:ext>
            </a:extLst>
          </p:cNvPr>
          <p:cNvSpPr>
            <a:spLocks noChangeAspect="1" noEditPoints="1"/>
          </p:cNvSpPr>
          <p:nvPr/>
        </p:nvSpPr>
        <p:spPr bwMode="auto">
          <a:xfrm>
            <a:off x="10337474" y="1977647"/>
            <a:ext cx="411480" cy="274662"/>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sports" title="Icon of a rugby ball and soccer ball">
            <a:extLst>
              <a:ext uri="{FF2B5EF4-FFF2-40B4-BE49-F238E27FC236}">
                <a16:creationId xmlns:a16="http://schemas.microsoft.com/office/drawing/2014/main" id="{C87837EC-C743-4DE3-B441-6ABE9F15CFFD}"/>
              </a:ext>
            </a:extLst>
          </p:cNvPr>
          <p:cNvSpPr>
            <a:spLocks noChangeAspect="1" noEditPoints="1"/>
          </p:cNvSpPr>
          <p:nvPr/>
        </p:nvSpPr>
        <p:spPr bwMode="auto">
          <a:xfrm>
            <a:off x="11319267" y="1932098"/>
            <a:ext cx="368135" cy="365760"/>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6" name="building_9" title="Icon of a building with columns in a row and a triangular top and a flag atop it">
            <a:extLst>
              <a:ext uri="{FF2B5EF4-FFF2-40B4-BE49-F238E27FC236}">
                <a16:creationId xmlns:a16="http://schemas.microsoft.com/office/drawing/2014/main" id="{E4F721EB-85EE-4A06-915F-7EB64FDE1E56}"/>
              </a:ext>
            </a:extLst>
          </p:cNvPr>
          <p:cNvSpPr>
            <a:spLocks noChangeAspect="1" noEditPoints="1"/>
          </p:cNvSpPr>
          <p:nvPr/>
        </p:nvSpPr>
        <p:spPr bwMode="auto">
          <a:xfrm>
            <a:off x="757867" y="284650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bag" title="Icon of a handbag">
            <a:extLst>
              <a:ext uri="{FF2B5EF4-FFF2-40B4-BE49-F238E27FC236}">
                <a16:creationId xmlns:a16="http://schemas.microsoft.com/office/drawing/2014/main" id="{5173E9B8-4A78-4071-B875-8839A43B1F38}"/>
              </a:ext>
            </a:extLst>
          </p:cNvPr>
          <p:cNvSpPr>
            <a:spLocks noChangeAspect="1" noEditPoints="1"/>
          </p:cNvSpPr>
          <p:nvPr/>
        </p:nvSpPr>
        <p:spPr bwMode="auto">
          <a:xfrm>
            <a:off x="1750176" y="2846500"/>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chip" title="Icon of a computer chip">
            <a:extLst>
              <a:ext uri="{FF2B5EF4-FFF2-40B4-BE49-F238E27FC236}">
                <a16:creationId xmlns:a16="http://schemas.microsoft.com/office/drawing/2014/main" id="{4C920F39-649F-4DDE-9083-803DC34BF6A7}"/>
              </a:ext>
            </a:extLst>
          </p:cNvPr>
          <p:cNvSpPr>
            <a:spLocks noChangeAspect="1" noEditPoints="1"/>
          </p:cNvSpPr>
          <p:nvPr/>
        </p:nvSpPr>
        <p:spPr bwMode="auto">
          <a:xfrm>
            <a:off x="2678314" y="2846500"/>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Broadcasting_F1B5" title="Icon of a communication dish with signal lines">
            <a:extLst>
              <a:ext uri="{FF2B5EF4-FFF2-40B4-BE49-F238E27FC236}">
                <a16:creationId xmlns:a16="http://schemas.microsoft.com/office/drawing/2014/main" id="{3148AE23-0ECB-43FE-859A-05EE74573521}"/>
              </a:ext>
            </a:extLst>
          </p:cNvPr>
          <p:cNvSpPr>
            <a:spLocks noChangeAspect="1" noEditPoints="1"/>
          </p:cNvSpPr>
          <p:nvPr/>
        </p:nvSpPr>
        <p:spPr bwMode="auto">
          <a:xfrm>
            <a:off x="3634817" y="2846500"/>
            <a:ext cx="365590" cy="36576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 name="Airplane_E709" title="Icon of an airplane">
            <a:extLst>
              <a:ext uri="{FF2B5EF4-FFF2-40B4-BE49-F238E27FC236}">
                <a16:creationId xmlns:a16="http://schemas.microsoft.com/office/drawing/2014/main" id="{C3AA6F14-C244-4AA5-99EB-6727E6CE601E}"/>
              </a:ext>
            </a:extLst>
          </p:cNvPr>
          <p:cNvSpPr>
            <a:spLocks noChangeAspect="1"/>
          </p:cNvSpPr>
          <p:nvPr/>
        </p:nvSpPr>
        <p:spPr bwMode="auto">
          <a:xfrm>
            <a:off x="4597241" y="2846500"/>
            <a:ext cx="360982" cy="36576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graduate" title="Icon of a graduation cap">
            <a:extLst>
              <a:ext uri="{FF2B5EF4-FFF2-40B4-BE49-F238E27FC236}">
                <a16:creationId xmlns:a16="http://schemas.microsoft.com/office/drawing/2014/main" id="{606FF38A-9882-4366-AA83-D793E8159195}"/>
              </a:ext>
            </a:extLst>
          </p:cNvPr>
          <p:cNvSpPr>
            <a:spLocks noChangeAspect="1" noEditPoints="1"/>
          </p:cNvSpPr>
          <p:nvPr/>
        </p:nvSpPr>
        <p:spPr bwMode="auto">
          <a:xfrm>
            <a:off x="5524658" y="2846500"/>
            <a:ext cx="426389" cy="36576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Compare_F057" title="Icon of a counterweight scale">
            <a:extLst>
              <a:ext uri="{FF2B5EF4-FFF2-40B4-BE49-F238E27FC236}">
                <a16:creationId xmlns:a16="http://schemas.microsoft.com/office/drawing/2014/main" id="{71EEAFC1-3ACF-4BAB-9AEC-F7CAE80ADE2D}"/>
              </a:ext>
            </a:extLst>
          </p:cNvPr>
          <p:cNvSpPr>
            <a:spLocks noChangeAspect="1" noEditPoints="1"/>
          </p:cNvSpPr>
          <p:nvPr/>
        </p:nvSpPr>
        <p:spPr bwMode="auto">
          <a:xfrm>
            <a:off x="6520873" y="2846500"/>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 name="Beaker_F196" title="Icon of a scientific flask with liquid in it">
            <a:extLst>
              <a:ext uri="{FF2B5EF4-FFF2-40B4-BE49-F238E27FC236}">
                <a16:creationId xmlns:a16="http://schemas.microsoft.com/office/drawing/2014/main" id="{47284A01-32F7-4584-8458-7FD44ACA9929}"/>
              </a:ext>
            </a:extLst>
          </p:cNvPr>
          <p:cNvSpPr>
            <a:spLocks noChangeAspect="1" noEditPoints="1"/>
          </p:cNvSpPr>
          <p:nvPr/>
        </p:nvSpPr>
        <p:spPr bwMode="auto">
          <a:xfrm>
            <a:off x="7504577" y="2846500"/>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81C87DCC-3942-44EB-8CBB-E8A5A56C9C7D}"/>
              </a:ext>
            </a:extLst>
          </p:cNvPr>
          <p:cNvGraphicFramePr>
            <a:graphicFrameLocks noGrp="1"/>
          </p:cNvGraphicFramePr>
          <p:nvPr>
            <p:extLst>
              <p:ext uri="{D42A27DB-BD31-4B8C-83A1-F6EECF244321}">
                <p14:modId xmlns:p14="http://schemas.microsoft.com/office/powerpoint/2010/main" val="4164451602"/>
              </p:ext>
            </p:extLst>
          </p:nvPr>
        </p:nvGraphicFramePr>
        <p:xfrm>
          <a:off x="457192" y="3301602"/>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30" name="globe_2" title="Icon of a sphere made of lines">
            <a:extLst>
              <a:ext uri="{FF2B5EF4-FFF2-40B4-BE49-F238E27FC236}">
                <a16:creationId xmlns:a16="http://schemas.microsoft.com/office/drawing/2014/main" id="{2BBA021C-05A8-4E50-BBA7-CED56217E895}"/>
              </a:ext>
            </a:extLst>
          </p:cNvPr>
          <p:cNvSpPr>
            <a:spLocks noChangeAspect="1" noEditPoints="1"/>
          </p:cNvSpPr>
          <p:nvPr/>
        </p:nvSpPr>
        <p:spPr bwMode="auto">
          <a:xfrm>
            <a:off x="754372" y="4359421"/>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globe_4" title="Icon of the earth">
            <a:extLst>
              <a:ext uri="{FF2B5EF4-FFF2-40B4-BE49-F238E27FC236}">
                <a16:creationId xmlns:a16="http://schemas.microsoft.com/office/drawing/2014/main" id="{AD9FC2D7-88C3-46E1-9725-4EE0171583BB}"/>
              </a:ext>
            </a:extLst>
          </p:cNvPr>
          <p:cNvSpPr>
            <a:spLocks noChangeAspect="1" noEditPoints="1"/>
          </p:cNvSpPr>
          <p:nvPr/>
        </p:nvSpPr>
        <p:spPr bwMode="auto">
          <a:xfrm>
            <a:off x="1716760" y="435942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POI_ECAF" title="Icon of a map location marker">
            <a:extLst>
              <a:ext uri="{FF2B5EF4-FFF2-40B4-BE49-F238E27FC236}">
                <a16:creationId xmlns:a16="http://schemas.microsoft.com/office/drawing/2014/main" id="{094D2FA2-BA6C-42E4-93CC-AB70CA16A422}"/>
              </a:ext>
            </a:extLst>
          </p:cNvPr>
          <p:cNvSpPr>
            <a:spLocks noChangeAspect="1" noEditPoints="1"/>
          </p:cNvSpPr>
          <p:nvPr/>
        </p:nvSpPr>
        <p:spPr bwMode="auto">
          <a:xfrm>
            <a:off x="2743204" y="43594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location_3" title="Icon of a map with a pin in it">
            <a:extLst>
              <a:ext uri="{FF2B5EF4-FFF2-40B4-BE49-F238E27FC236}">
                <a16:creationId xmlns:a16="http://schemas.microsoft.com/office/drawing/2014/main" id="{4FE1D2CD-E03D-4787-8540-5A13A991457D}"/>
              </a:ext>
            </a:extLst>
          </p:cNvPr>
          <p:cNvSpPr>
            <a:spLocks noChangeAspect="1" noEditPoints="1"/>
          </p:cNvSpPr>
          <p:nvPr/>
        </p:nvSpPr>
        <p:spPr bwMode="auto">
          <a:xfrm>
            <a:off x="3599930" y="4359421"/>
            <a:ext cx="435364" cy="36576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location_5" title="Icon of a pin">
            <a:extLst>
              <a:ext uri="{FF2B5EF4-FFF2-40B4-BE49-F238E27FC236}">
                <a16:creationId xmlns:a16="http://schemas.microsoft.com/office/drawing/2014/main" id="{27391F47-D901-4179-8501-1D20B75752E3}"/>
              </a:ext>
            </a:extLst>
          </p:cNvPr>
          <p:cNvSpPr>
            <a:spLocks noChangeAspect="1" noEditPoints="1"/>
          </p:cNvSpPr>
          <p:nvPr/>
        </p:nvSpPr>
        <p:spPr bwMode="auto">
          <a:xfrm>
            <a:off x="4712708" y="435942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Quest_ED40" title="Icon of a map with a dotted line leading to an ex">
            <a:extLst>
              <a:ext uri="{FF2B5EF4-FFF2-40B4-BE49-F238E27FC236}">
                <a16:creationId xmlns:a16="http://schemas.microsoft.com/office/drawing/2014/main" id="{1C00236C-52E5-4869-ADD2-90EF6AE08DCC}"/>
              </a:ext>
            </a:extLst>
          </p:cNvPr>
          <p:cNvSpPr>
            <a:spLocks noChangeAspect="1" noEditPoints="1"/>
          </p:cNvSpPr>
          <p:nvPr/>
        </p:nvSpPr>
        <p:spPr bwMode="auto">
          <a:xfrm>
            <a:off x="5555017" y="4359421"/>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DownloadMap_E826" title="Icon of a folded map with a download symbol in the lower right corner">
            <a:extLst>
              <a:ext uri="{FF2B5EF4-FFF2-40B4-BE49-F238E27FC236}">
                <a16:creationId xmlns:a16="http://schemas.microsoft.com/office/drawing/2014/main" id="{1EEC9639-C4FE-453F-BD08-4414479F6170}"/>
              </a:ext>
            </a:extLst>
          </p:cNvPr>
          <p:cNvSpPr>
            <a:spLocks noChangeAspect="1" noEditPoints="1"/>
          </p:cNvSpPr>
          <p:nvPr/>
        </p:nvSpPr>
        <p:spPr bwMode="auto">
          <a:xfrm>
            <a:off x="6474387" y="4359421"/>
            <a:ext cx="447170" cy="3657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aphicFrame>
        <p:nvGraphicFramePr>
          <p:cNvPr id="5" name="Table 4">
            <a:extLst>
              <a:ext uri="{FF2B5EF4-FFF2-40B4-BE49-F238E27FC236}">
                <a16:creationId xmlns:a16="http://schemas.microsoft.com/office/drawing/2014/main" id="{12A82884-0498-4273-B300-4E580800FD88}"/>
              </a:ext>
            </a:extLst>
          </p:cNvPr>
          <p:cNvGraphicFramePr>
            <a:graphicFrameLocks noGrp="1"/>
          </p:cNvGraphicFramePr>
          <p:nvPr>
            <p:extLst>
              <p:ext uri="{D42A27DB-BD31-4B8C-83A1-F6EECF244321}">
                <p14:modId xmlns:p14="http://schemas.microsoft.com/office/powerpoint/2010/main" val="2247361117"/>
              </p:ext>
            </p:extLst>
          </p:nvPr>
        </p:nvGraphicFramePr>
        <p:xfrm>
          <a:off x="457192" y="4723083"/>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14" name="ShoppingCart_E7BF" title="Icon of a shopping cart">
            <a:extLst>
              <a:ext uri="{FF2B5EF4-FFF2-40B4-BE49-F238E27FC236}">
                <a16:creationId xmlns:a16="http://schemas.microsoft.com/office/drawing/2014/main" id="{4DF9A5B5-B70F-46B8-B765-C72D9D07ADF6}"/>
              </a:ext>
            </a:extLst>
          </p:cNvPr>
          <p:cNvSpPr>
            <a:spLocks noChangeAspect="1" noEditPoints="1"/>
          </p:cNvSpPr>
          <p:nvPr/>
        </p:nvSpPr>
        <p:spPr bwMode="auto">
          <a:xfrm>
            <a:off x="722189" y="578089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bag" title="Icon of a handbag">
            <a:extLst>
              <a:ext uri="{FF2B5EF4-FFF2-40B4-BE49-F238E27FC236}">
                <a16:creationId xmlns:a16="http://schemas.microsoft.com/office/drawing/2014/main" id="{193505A1-F97E-4A95-B059-FF3CDF1621EE}"/>
              </a:ext>
            </a:extLst>
          </p:cNvPr>
          <p:cNvSpPr>
            <a:spLocks noChangeAspect="1" noEditPoints="1"/>
          </p:cNvSpPr>
          <p:nvPr/>
        </p:nvSpPr>
        <p:spPr bwMode="auto">
          <a:xfrm>
            <a:off x="1750176" y="5780898"/>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Money_3" descr="Icon of a dollar sign" title="Icon of a dollar sign">
            <a:extLst>
              <a:ext uri="{FF2B5EF4-FFF2-40B4-BE49-F238E27FC236}">
                <a16:creationId xmlns:a16="http://schemas.microsoft.com/office/drawing/2014/main" id="{09D2ED64-8F2B-4C54-A698-C88E6D4C387A}"/>
              </a:ext>
            </a:extLst>
          </p:cNvPr>
          <p:cNvSpPr>
            <a:spLocks noChangeAspect="1" noEditPoints="1"/>
          </p:cNvSpPr>
          <p:nvPr/>
        </p:nvSpPr>
        <p:spPr bwMode="auto">
          <a:xfrm>
            <a:off x="2756466" y="5780898"/>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money_2" title="Icon of a dollar sign with an arrow around it pointing clockwise">
            <a:extLst>
              <a:ext uri="{FF2B5EF4-FFF2-40B4-BE49-F238E27FC236}">
                <a16:creationId xmlns:a16="http://schemas.microsoft.com/office/drawing/2014/main" id="{0B075220-9C65-4A70-9D75-9D494B2F6DBE}"/>
              </a:ext>
            </a:extLst>
          </p:cNvPr>
          <p:cNvSpPr>
            <a:spLocks noChangeAspect="1" noEditPoints="1"/>
          </p:cNvSpPr>
          <p:nvPr/>
        </p:nvSpPr>
        <p:spPr bwMode="auto">
          <a:xfrm>
            <a:off x="3644164" y="5780898"/>
            <a:ext cx="346896" cy="365760"/>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7" name="Money_4" title="Icon of a stack of coins">
            <a:extLst>
              <a:ext uri="{FF2B5EF4-FFF2-40B4-BE49-F238E27FC236}">
                <a16:creationId xmlns:a16="http://schemas.microsoft.com/office/drawing/2014/main" id="{F53B86E1-6B55-4510-B306-9039DCD8CE60}"/>
              </a:ext>
            </a:extLst>
          </p:cNvPr>
          <p:cNvSpPr>
            <a:spLocks noChangeAspect="1" noEditPoints="1"/>
          </p:cNvSpPr>
          <p:nvPr/>
        </p:nvSpPr>
        <p:spPr bwMode="auto">
          <a:xfrm>
            <a:off x="4580880" y="5780898"/>
            <a:ext cx="393704" cy="36576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 name="bank" title="Icon of a piggy bank">
            <a:extLst>
              <a:ext uri="{FF2B5EF4-FFF2-40B4-BE49-F238E27FC236}">
                <a16:creationId xmlns:a16="http://schemas.microsoft.com/office/drawing/2014/main" id="{C827BB97-FAF1-4FFC-A756-F8743B35AA68}"/>
              </a:ext>
            </a:extLst>
          </p:cNvPr>
          <p:cNvSpPr>
            <a:spLocks noChangeAspect="1" noEditPoints="1"/>
          </p:cNvSpPr>
          <p:nvPr/>
        </p:nvSpPr>
        <p:spPr bwMode="auto">
          <a:xfrm>
            <a:off x="5540211" y="5780898"/>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Compare_F057" title="Icon of a counterweight scale">
            <a:extLst>
              <a:ext uri="{FF2B5EF4-FFF2-40B4-BE49-F238E27FC236}">
                <a16:creationId xmlns:a16="http://schemas.microsoft.com/office/drawing/2014/main" id="{3C764546-9DE2-46C4-9CE5-52053737D0E5}"/>
              </a:ext>
            </a:extLst>
          </p:cNvPr>
          <p:cNvSpPr>
            <a:spLocks noChangeAspect="1" noEditPoints="1"/>
          </p:cNvSpPr>
          <p:nvPr/>
        </p:nvSpPr>
        <p:spPr bwMode="auto">
          <a:xfrm>
            <a:off x="6520873" y="5780898"/>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PaymentCard_E8C7" title="Icon of a credit card">
            <a:extLst>
              <a:ext uri="{FF2B5EF4-FFF2-40B4-BE49-F238E27FC236}">
                <a16:creationId xmlns:a16="http://schemas.microsoft.com/office/drawing/2014/main" id="{1B19D535-0EC5-4C39-A539-C943B4D7BA1A}"/>
              </a:ext>
            </a:extLst>
          </p:cNvPr>
          <p:cNvSpPr>
            <a:spLocks noChangeAspect="1" noEditPoints="1"/>
          </p:cNvSpPr>
          <p:nvPr/>
        </p:nvSpPr>
        <p:spPr bwMode="auto">
          <a:xfrm>
            <a:off x="7457114" y="5826493"/>
            <a:ext cx="411480" cy="274571"/>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money" title="Icon of a creditcard with signal lines on top">
            <a:extLst>
              <a:ext uri="{FF2B5EF4-FFF2-40B4-BE49-F238E27FC236}">
                <a16:creationId xmlns:a16="http://schemas.microsoft.com/office/drawing/2014/main" id="{2700E281-FDD1-43A9-B748-5EB3B478994E}"/>
              </a:ext>
            </a:extLst>
          </p:cNvPr>
          <p:cNvSpPr>
            <a:spLocks noChangeAspect="1" noEditPoints="1"/>
          </p:cNvSpPr>
          <p:nvPr/>
        </p:nvSpPr>
        <p:spPr bwMode="auto">
          <a:xfrm>
            <a:off x="8489684" y="5780898"/>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scanner_2" title="Icon of a barcode scanner">
            <a:extLst>
              <a:ext uri="{FF2B5EF4-FFF2-40B4-BE49-F238E27FC236}">
                <a16:creationId xmlns:a16="http://schemas.microsoft.com/office/drawing/2014/main" id="{999483CF-98AD-4588-BE6D-D923E18F1876}"/>
              </a:ext>
            </a:extLst>
          </p:cNvPr>
          <p:cNvSpPr>
            <a:spLocks noChangeAspect="1" noEditPoints="1"/>
          </p:cNvSpPr>
          <p:nvPr/>
        </p:nvSpPr>
        <p:spPr bwMode="auto">
          <a:xfrm>
            <a:off x="9429605" y="5780898"/>
            <a:ext cx="306978" cy="365760"/>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agLegacy_E1CB" title="Icon of a shopping tag">
            <a:extLst>
              <a:ext uri="{FF2B5EF4-FFF2-40B4-BE49-F238E27FC236}">
                <a16:creationId xmlns:a16="http://schemas.microsoft.com/office/drawing/2014/main" id="{57006B88-C461-4D61-BC07-225D54F52CEF}"/>
              </a:ext>
            </a:extLst>
          </p:cNvPr>
          <p:cNvSpPr>
            <a:spLocks noChangeAspect="1" noEditPoints="1"/>
          </p:cNvSpPr>
          <p:nvPr/>
        </p:nvSpPr>
        <p:spPr bwMode="auto">
          <a:xfrm>
            <a:off x="10314101" y="5780898"/>
            <a:ext cx="458227" cy="36576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uilding_5" descr="Icon of a building with columns in a row and a triangular top" title="Icon of a building with columns in a row and a triangular top">
            <a:extLst>
              <a:ext uri="{FF2B5EF4-FFF2-40B4-BE49-F238E27FC236}">
                <a16:creationId xmlns:a16="http://schemas.microsoft.com/office/drawing/2014/main" id="{9BD6824D-65EE-4002-A87A-80C48E46456F}"/>
              </a:ext>
            </a:extLst>
          </p:cNvPr>
          <p:cNvSpPr>
            <a:spLocks noChangeAspect="1" noEditPoints="1"/>
          </p:cNvSpPr>
          <p:nvPr/>
        </p:nvSpPr>
        <p:spPr bwMode="auto">
          <a:xfrm>
            <a:off x="11289828" y="5780898"/>
            <a:ext cx="427011" cy="3657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3449845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23942" y="439788"/>
            <a:ext cx="5394960" cy="153888"/>
          </a:xfrm>
        </p:spPr>
        <p:txBody>
          <a:bodyPr/>
          <a:lstStyle/>
          <a:p>
            <a:r>
              <a:rPr lang="en-US" sz="1000" dirty="0">
                <a:latin typeface="+mn-lt"/>
                <a:hlinkClick r:id="rId3"/>
              </a:rPr>
              <a:t>Get the full set of icons for presentations</a:t>
            </a:r>
            <a:endParaRPr lang="en-US" sz="1000" dirty="0">
              <a:latin typeface="+mn-lt"/>
            </a:endParaRPr>
          </a:p>
        </p:txBody>
      </p:sp>
      <p:graphicFrame>
        <p:nvGraphicFramePr>
          <p:cNvPr id="46" name="Table 45">
            <a:extLst>
              <a:ext uri="{FF2B5EF4-FFF2-40B4-BE49-F238E27FC236}">
                <a16:creationId xmlns:a16="http://schemas.microsoft.com/office/drawing/2014/main" id="{F8A13E2C-ECC8-4BB9-9E45-4FAE008500A8}"/>
              </a:ext>
            </a:extLst>
          </p:cNvPr>
          <p:cNvGraphicFramePr>
            <a:graphicFrameLocks noGrp="1"/>
          </p:cNvGraphicFramePr>
          <p:nvPr>
            <p:extLst>
              <p:ext uri="{D42A27DB-BD31-4B8C-83A1-F6EECF244321}">
                <p14:modId xmlns:p14="http://schemas.microsoft.com/office/powerpoint/2010/main" val="1498050088"/>
              </p:ext>
            </p:extLst>
          </p:nvPr>
        </p:nvGraphicFramePr>
        <p:xfrm>
          <a:off x="457192" y="955567"/>
          <a:ext cx="11521704" cy="54864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40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bl>
          </a:graphicData>
        </a:graphic>
      </p:graphicFrame>
      <p:sp>
        <p:nvSpPr>
          <p:cNvPr id="68" name="AlarmClock_E919" title="Icon of an alarm clock">
            <a:extLst>
              <a:ext uri="{FF2B5EF4-FFF2-40B4-BE49-F238E27FC236}">
                <a16:creationId xmlns:a16="http://schemas.microsoft.com/office/drawing/2014/main" id="{DD981E26-AD2D-41E5-8084-32EB92AA3A0A}"/>
              </a:ext>
            </a:extLst>
          </p:cNvPr>
          <p:cNvSpPr>
            <a:spLocks noChangeAspect="1" noEditPoints="1"/>
          </p:cNvSpPr>
          <p:nvPr/>
        </p:nvSpPr>
        <p:spPr bwMode="auto">
          <a:xfrm>
            <a:off x="741434" y="2065103"/>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clock_10" title="Icon of an hourglass">
            <a:extLst>
              <a:ext uri="{FF2B5EF4-FFF2-40B4-BE49-F238E27FC236}">
                <a16:creationId xmlns:a16="http://schemas.microsoft.com/office/drawing/2014/main" id="{09FBAC6B-147D-4D68-9AE3-D6E2DD40E957}"/>
              </a:ext>
            </a:extLst>
          </p:cNvPr>
          <p:cNvSpPr>
            <a:spLocks noChangeAspect="1" noEditPoints="1"/>
          </p:cNvSpPr>
          <p:nvPr/>
        </p:nvSpPr>
        <p:spPr bwMode="auto">
          <a:xfrm>
            <a:off x="1715129" y="2065103"/>
            <a:ext cx="364486" cy="36576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Clock_E917" descr="Icon of a clock" title="Icon of a clock">
            <a:extLst>
              <a:ext uri="{FF2B5EF4-FFF2-40B4-BE49-F238E27FC236}">
                <a16:creationId xmlns:a16="http://schemas.microsoft.com/office/drawing/2014/main" id="{B5B640DA-7723-4542-AED7-FE7E1E305AD6}"/>
              </a:ext>
            </a:extLst>
          </p:cNvPr>
          <p:cNvSpPr>
            <a:spLocks noChangeAspect="1" noEditPoints="1"/>
          </p:cNvSpPr>
          <p:nvPr/>
        </p:nvSpPr>
        <p:spPr bwMode="auto">
          <a:xfrm>
            <a:off x="2673669" y="2065103"/>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lashlight" descr="Icon of a flashlight" title="Icon of a flashlight">
            <a:extLst>
              <a:ext uri="{FF2B5EF4-FFF2-40B4-BE49-F238E27FC236}">
                <a16:creationId xmlns:a16="http://schemas.microsoft.com/office/drawing/2014/main" id="{8160888D-08B7-4CA4-9BC2-04554CE9DEEF}"/>
              </a:ext>
            </a:extLst>
          </p:cNvPr>
          <p:cNvSpPr>
            <a:spLocks noChangeAspect="1" noEditPoints="1"/>
          </p:cNvSpPr>
          <p:nvPr/>
        </p:nvSpPr>
        <p:spPr bwMode="auto">
          <a:xfrm>
            <a:off x="3589012" y="2120135"/>
            <a:ext cx="457200" cy="255696"/>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unnel" title="Icon of a funnel">
            <a:extLst>
              <a:ext uri="{FF2B5EF4-FFF2-40B4-BE49-F238E27FC236}">
                <a16:creationId xmlns:a16="http://schemas.microsoft.com/office/drawing/2014/main" id="{11E177E8-E1C3-4ACF-A3EB-2B6F00EDBE22}"/>
              </a:ext>
            </a:extLst>
          </p:cNvPr>
          <p:cNvSpPr>
            <a:spLocks noChangeAspect="1"/>
          </p:cNvSpPr>
          <p:nvPr/>
        </p:nvSpPr>
        <p:spPr bwMode="auto">
          <a:xfrm>
            <a:off x="4566200" y="2065103"/>
            <a:ext cx="423064" cy="365760"/>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alculator" title="Icon of a calculator">
            <a:extLst>
              <a:ext uri="{FF2B5EF4-FFF2-40B4-BE49-F238E27FC236}">
                <a16:creationId xmlns:a16="http://schemas.microsoft.com/office/drawing/2014/main" id="{8ACB7E1C-9DE6-408F-9E9B-E8956BDC0693}"/>
              </a:ext>
            </a:extLst>
          </p:cNvPr>
          <p:cNvSpPr>
            <a:spLocks noChangeAspect="1" noEditPoints="1"/>
          </p:cNvSpPr>
          <p:nvPr/>
        </p:nvSpPr>
        <p:spPr bwMode="auto">
          <a:xfrm>
            <a:off x="5613433" y="2065103"/>
            <a:ext cx="248837" cy="365760"/>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binoculars" title="Icon of binoculars">
            <a:extLst>
              <a:ext uri="{FF2B5EF4-FFF2-40B4-BE49-F238E27FC236}">
                <a16:creationId xmlns:a16="http://schemas.microsoft.com/office/drawing/2014/main" id="{F7D38F04-64B9-41B5-B081-59139141E8F6}"/>
              </a:ext>
            </a:extLst>
          </p:cNvPr>
          <p:cNvSpPr>
            <a:spLocks noChangeAspect="1" noEditPoints="1"/>
          </p:cNvSpPr>
          <p:nvPr/>
        </p:nvSpPr>
        <p:spPr bwMode="auto">
          <a:xfrm>
            <a:off x="6499370" y="2065103"/>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scissors" title="Icon of scissors">
            <a:extLst>
              <a:ext uri="{FF2B5EF4-FFF2-40B4-BE49-F238E27FC236}">
                <a16:creationId xmlns:a16="http://schemas.microsoft.com/office/drawing/2014/main" id="{64502F7B-1F35-4A39-9C5F-45F7C869536A}"/>
              </a:ext>
            </a:extLst>
          </p:cNvPr>
          <p:cNvSpPr>
            <a:spLocks noChangeAspect="1" noEditPoints="1"/>
          </p:cNvSpPr>
          <p:nvPr/>
        </p:nvSpPr>
        <p:spPr bwMode="auto">
          <a:xfrm>
            <a:off x="7546838" y="2065103"/>
            <a:ext cx="232032" cy="365760"/>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camera" title="Icon of a camera">
            <a:extLst>
              <a:ext uri="{FF2B5EF4-FFF2-40B4-BE49-F238E27FC236}">
                <a16:creationId xmlns:a16="http://schemas.microsoft.com/office/drawing/2014/main" id="{2335866E-3A53-4EA8-9615-1B677F9D51CF}"/>
              </a:ext>
            </a:extLst>
          </p:cNvPr>
          <p:cNvSpPr>
            <a:spLocks noChangeAspect="1" noEditPoints="1"/>
          </p:cNvSpPr>
          <p:nvPr/>
        </p:nvSpPr>
        <p:spPr bwMode="auto">
          <a:xfrm>
            <a:off x="8394374" y="2064712"/>
            <a:ext cx="457200" cy="366542"/>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battery" title="Icon of a battery">
            <a:extLst>
              <a:ext uri="{FF2B5EF4-FFF2-40B4-BE49-F238E27FC236}">
                <a16:creationId xmlns:a16="http://schemas.microsoft.com/office/drawing/2014/main" id="{5130E803-51A8-410D-8216-4148DFBE41D7}"/>
              </a:ext>
            </a:extLst>
          </p:cNvPr>
          <p:cNvSpPr>
            <a:spLocks noChangeAspect="1" noEditPoints="1"/>
          </p:cNvSpPr>
          <p:nvPr/>
        </p:nvSpPr>
        <p:spPr bwMode="auto">
          <a:xfrm>
            <a:off x="9354494" y="2139305"/>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1" name="magnify" title="Icon of a magnifying glass">
            <a:extLst>
              <a:ext uri="{FF2B5EF4-FFF2-40B4-BE49-F238E27FC236}">
                <a16:creationId xmlns:a16="http://schemas.microsoft.com/office/drawing/2014/main" id="{FD979C0D-386A-4AF0-965C-6E558C288249}"/>
              </a:ext>
            </a:extLst>
          </p:cNvPr>
          <p:cNvSpPr>
            <a:spLocks noChangeAspect="1" noEditPoints="1"/>
          </p:cNvSpPr>
          <p:nvPr/>
        </p:nvSpPr>
        <p:spPr bwMode="auto">
          <a:xfrm flipH="1">
            <a:off x="10356771" y="206510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DeveloperTools_EC7A" title="Icon of a wrench and a screwdriver">
            <a:extLst>
              <a:ext uri="{FF2B5EF4-FFF2-40B4-BE49-F238E27FC236}">
                <a16:creationId xmlns:a16="http://schemas.microsoft.com/office/drawing/2014/main" id="{CD32DABA-3BC1-44A3-B122-E98FCA8EEFBE}"/>
              </a:ext>
            </a:extLst>
          </p:cNvPr>
          <p:cNvSpPr>
            <a:spLocks noChangeAspect="1" noEditPoints="1"/>
          </p:cNvSpPr>
          <p:nvPr/>
        </p:nvSpPr>
        <p:spPr bwMode="auto">
          <a:xfrm>
            <a:off x="11387269" y="2065103"/>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ttach" title="Icon of a paperclip">
            <a:extLst>
              <a:ext uri="{FF2B5EF4-FFF2-40B4-BE49-F238E27FC236}">
                <a16:creationId xmlns:a16="http://schemas.microsoft.com/office/drawing/2014/main" id="{A3148876-5713-410A-B528-C0FFD0DA314C}"/>
              </a:ext>
            </a:extLst>
          </p:cNvPr>
          <p:cNvSpPr>
            <a:spLocks noChangeAspect="1"/>
          </p:cNvSpPr>
          <p:nvPr/>
        </p:nvSpPr>
        <p:spPr bwMode="auto">
          <a:xfrm>
            <a:off x="867354" y="2979505"/>
            <a:ext cx="139796" cy="365760"/>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pin" title="Icon of a pushpin">
            <a:extLst>
              <a:ext uri="{FF2B5EF4-FFF2-40B4-BE49-F238E27FC236}">
                <a16:creationId xmlns:a16="http://schemas.microsoft.com/office/drawing/2014/main" id="{F9359DB3-92D3-4A98-8011-3C5506B63FAA}"/>
              </a:ext>
            </a:extLst>
          </p:cNvPr>
          <p:cNvSpPr>
            <a:spLocks noChangeAspect="1" noEditPoints="1"/>
          </p:cNvSpPr>
          <p:nvPr/>
        </p:nvSpPr>
        <p:spPr bwMode="auto">
          <a:xfrm>
            <a:off x="1668772" y="3049000"/>
            <a:ext cx="457200" cy="22677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key" title="Icon of a key">
            <a:extLst>
              <a:ext uri="{FF2B5EF4-FFF2-40B4-BE49-F238E27FC236}">
                <a16:creationId xmlns:a16="http://schemas.microsoft.com/office/drawing/2014/main" id="{D8443E76-2F53-49A2-A2E3-FF63C68E540B}"/>
              </a:ext>
            </a:extLst>
          </p:cNvPr>
          <p:cNvSpPr>
            <a:spLocks noChangeAspect="1" noEditPoints="1"/>
          </p:cNvSpPr>
          <p:nvPr/>
        </p:nvSpPr>
        <p:spPr bwMode="auto">
          <a:xfrm>
            <a:off x="2673669" y="2979505"/>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ock" title="Icon of a padlock">
            <a:extLst>
              <a:ext uri="{FF2B5EF4-FFF2-40B4-BE49-F238E27FC236}">
                <a16:creationId xmlns:a16="http://schemas.microsoft.com/office/drawing/2014/main" id="{7B2BAD35-78DF-409A-B7E7-95F534D96ABE}"/>
              </a:ext>
            </a:extLst>
          </p:cNvPr>
          <p:cNvSpPr>
            <a:spLocks noChangeAspect="1" noEditPoints="1"/>
          </p:cNvSpPr>
          <p:nvPr/>
        </p:nvSpPr>
        <p:spPr bwMode="auto">
          <a:xfrm>
            <a:off x="3654052" y="2933785"/>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safe" title="Icon of a locked safe">
            <a:extLst>
              <a:ext uri="{FF2B5EF4-FFF2-40B4-BE49-F238E27FC236}">
                <a16:creationId xmlns:a16="http://schemas.microsoft.com/office/drawing/2014/main" id="{30279BB1-3138-467A-A9F9-835CB1D5E3A9}"/>
              </a:ext>
            </a:extLst>
          </p:cNvPr>
          <p:cNvSpPr>
            <a:spLocks noChangeAspect="1" noEditPoints="1"/>
          </p:cNvSpPr>
          <p:nvPr/>
        </p:nvSpPr>
        <p:spPr bwMode="auto">
          <a:xfrm>
            <a:off x="4605186" y="2979505"/>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bank" title="Icon of a piggy bank">
            <a:extLst>
              <a:ext uri="{FF2B5EF4-FFF2-40B4-BE49-F238E27FC236}">
                <a16:creationId xmlns:a16="http://schemas.microsoft.com/office/drawing/2014/main" id="{A27B744B-2D4A-4605-9EA0-AB925DFBA5AD}"/>
              </a:ext>
            </a:extLst>
          </p:cNvPr>
          <p:cNvSpPr>
            <a:spLocks noChangeAspect="1" noEditPoints="1"/>
          </p:cNvSpPr>
          <p:nvPr/>
        </p:nvSpPr>
        <p:spPr bwMode="auto">
          <a:xfrm>
            <a:off x="5540211" y="2979505"/>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bag" title="Icon of a handbag">
            <a:extLst>
              <a:ext uri="{FF2B5EF4-FFF2-40B4-BE49-F238E27FC236}">
                <a16:creationId xmlns:a16="http://schemas.microsoft.com/office/drawing/2014/main" id="{678EDE12-2BAD-40F7-AB42-9DFE5EB6E1CC}"/>
              </a:ext>
            </a:extLst>
          </p:cNvPr>
          <p:cNvSpPr>
            <a:spLocks noChangeAspect="1" noEditPoints="1"/>
          </p:cNvSpPr>
          <p:nvPr/>
        </p:nvSpPr>
        <p:spPr bwMode="auto">
          <a:xfrm>
            <a:off x="6549724" y="2979505"/>
            <a:ext cx="296496"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eatureRequest_EBE9" title="Icon of a ballot box">
            <a:extLst>
              <a:ext uri="{FF2B5EF4-FFF2-40B4-BE49-F238E27FC236}">
                <a16:creationId xmlns:a16="http://schemas.microsoft.com/office/drawing/2014/main" id="{80AD26D1-1EBB-4805-9AA3-B584AB26C7FF}"/>
              </a:ext>
            </a:extLst>
          </p:cNvPr>
          <p:cNvSpPr>
            <a:spLocks noChangeAspect="1" noEditPoints="1"/>
          </p:cNvSpPr>
          <p:nvPr/>
        </p:nvSpPr>
        <p:spPr bwMode="auto">
          <a:xfrm>
            <a:off x="7501624" y="2979505"/>
            <a:ext cx="322461" cy="365760"/>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Archive_F03F" title="Icon of an archival box">
            <a:extLst>
              <a:ext uri="{FF2B5EF4-FFF2-40B4-BE49-F238E27FC236}">
                <a16:creationId xmlns:a16="http://schemas.microsoft.com/office/drawing/2014/main" id="{174B0D44-6B4E-4F95-9768-558AC5743829}"/>
              </a:ext>
            </a:extLst>
          </p:cNvPr>
          <p:cNvSpPr>
            <a:spLocks noChangeAspect="1" noEditPoints="1"/>
          </p:cNvSpPr>
          <p:nvPr/>
        </p:nvSpPr>
        <p:spPr bwMode="auto">
          <a:xfrm>
            <a:off x="8412086" y="2979505"/>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Giftbox_EC1F" title="Icon of a gift wrapped box">
            <a:extLst>
              <a:ext uri="{FF2B5EF4-FFF2-40B4-BE49-F238E27FC236}">
                <a16:creationId xmlns:a16="http://schemas.microsoft.com/office/drawing/2014/main" id="{AFF84EBB-F564-489F-A1FA-0BE241A1E39B}"/>
              </a:ext>
            </a:extLst>
          </p:cNvPr>
          <p:cNvSpPr>
            <a:spLocks noChangeAspect="1" noEditPoints="1"/>
          </p:cNvSpPr>
          <p:nvPr/>
        </p:nvSpPr>
        <p:spPr bwMode="auto">
          <a:xfrm>
            <a:off x="9399810" y="2979505"/>
            <a:ext cx="366569" cy="365760"/>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Product_ECDC" descr="Icon of a box" title="Icon of a box">
            <a:extLst>
              <a:ext uri="{FF2B5EF4-FFF2-40B4-BE49-F238E27FC236}">
                <a16:creationId xmlns:a16="http://schemas.microsoft.com/office/drawing/2014/main" id="{A7C34940-4827-455A-89CF-B2E096F18947}"/>
              </a:ext>
            </a:extLst>
          </p:cNvPr>
          <p:cNvSpPr>
            <a:spLocks noChangeAspect="1" noEditPoints="1"/>
          </p:cNvSpPr>
          <p:nvPr/>
        </p:nvSpPr>
        <p:spPr bwMode="auto">
          <a:xfrm>
            <a:off x="10331331" y="2924010"/>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briefcase" title="Icon of a briefcase">
            <a:extLst>
              <a:ext uri="{FF2B5EF4-FFF2-40B4-BE49-F238E27FC236}">
                <a16:creationId xmlns:a16="http://schemas.microsoft.com/office/drawing/2014/main" id="{B3A14F24-7AF6-4657-9ED8-5A3238C5882F}"/>
              </a:ext>
            </a:extLst>
          </p:cNvPr>
          <p:cNvSpPr>
            <a:spLocks noChangeAspect="1" noEditPoints="1"/>
          </p:cNvSpPr>
          <p:nvPr/>
        </p:nvSpPr>
        <p:spPr bwMode="auto">
          <a:xfrm>
            <a:off x="11274734" y="2995117"/>
            <a:ext cx="457200" cy="334537"/>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Books" title="Icon of a stack of books">
            <a:extLst>
              <a:ext uri="{FF2B5EF4-FFF2-40B4-BE49-F238E27FC236}">
                <a16:creationId xmlns:a16="http://schemas.microsoft.com/office/drawing/2014/main" id="{20BC4860-CACB-4A7D-8F8E-48424AF2EBBD}"/>
              </a:ext>
            </a:extLst>
          </p:cNvPr>
          <p:cNvSpPr>
            <a:spLocks noChangeAspect="1" noEditPoints="1"/>
          </p:cNvSpPr>
          <p:nvPr/>
        </p:nvSpPr>
        <p:spPr bwMode="auto">
          <a:xfrm>
            <a:off x="705634" y="3893905"/>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Dictionary_E82D" title="Icon of a book">
            <a:extLst>
              <a:ext uri="{FF2B5EF4-FFF2-40B4-BE49-F238E27FC236}">
                <a16:creationId xmlns:a16="http://schemas.microsoft.com/office/drawing/2014/main" id="{917192B2-14AC-4C38-83F6-95F3230E7C55}"/>
              </a:ext>
            </a:extLst>
          </p:cNvPr>
          <p:cNvSpPr>
            <a:spLocks noChangeAspect="1" noEditPoints="1"/>
          </p:cNvSpPr>
          <p:nvPr/>
        </p:nvSpPr>
        <p:spPr bwMode="auto">
          <a:xfrm>
            <a:off x="1751042" y="3893905"/>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book_2" title="Icon of a book and a pencil">
            <a:extLst>
              <a:ext uri="{FF2B5EF4-FFF2-40B4-BE49-F238E27FC236}">
                <a16:creationId xmlns:a16="http://schemas.microsoft.com/office/drawing/2014/main" id="{CA0A3BFB-8668-413F-BAD7-87B7676461DB}"/>
              </a:ext>
            </a:extLst>
          </p:cNvPr>
          <p:cNvSpPr>
            <a:spLocks noChangeAspect="1" noEditPoints="1"/>
          </p:cNvSpPr>
          <p:nvPr/>
        </p:nvSpPr>
        <p:spPr bwMode="auto">
          <a:xfrm>
            <a:off x="2657146" y="3893905"/>
            <a:ext cx="400692"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pencil" title="Icon of a pencil">
            <a:extLst>
              <a:ext uri="{FF2B5EF4-FFF2-40B4-BE49-F238E27FC236}">
                <a16:creationId xmlns:a16="http://schemas.microsoft.com/office/drawing/2014/main" id="{0B2609A0-73F1-4565-BF0B-E0757D0CF80A}"/>
              </a:ext>
            </a:extLst>
          </p:cNvPr>
          <p:cNvSpPr>
            <a:spLocks noChangeAspect="1" noEditPoints="1"/>
          </p:cNvSpPr>
          <p:nvPr/>
        </p:nvSpPr>
        <p:spPr bwMode="auto">
          <a:xfrm>
            <a:off x="3634732" y="3893905"/>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7" name="Brush" title="Icon of a paintbrush">
            <a:extLst>
              <a:ext uri="{FF2B5EF4-FFF2-40B4-BE49-F238E27FC236}">
                <a16:creationId xmlns:a16="http://schemas.microsoft.com/office/drawing/2014/main" id="{426DD76A-4B93-45BB-B881-DE0895CF849E}"/>
              </a:ext>
            </a:extLst>
          </p:cNvPr>
          <p:cNvSpPr>
            <a:spLocks noChangeAspect="1" noEditPoints="1"/>
          </p:cNvSpPr>
          <p:nvPr/>
        </p:nvSpPr>
        <p:spPr bwMode="auto">
          <a:xfrm>
            <a:off x="4524789" y="3893905"/>
            <a:ext cx="505887" cy="365760"/>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paint" title="Icon of a paint palette">
            <a:extLst>
              <a:ext uri="{FF2B5EF4-FFF2-40B4-BE49-F238E27FC236}">
                <a16:creationId xmlns:a16="http://schemas.microsoft.com/office/drawing/2014/main" id="{F9F1479F-E54D-4213-B4F1-D9BCD98A2FA1}"/>
              </a:ext>
            </a:extLst>
          </p:cNvPr>
          <p:cNvSpPr>
            <a:spLocks noChangeAspect="1" noEditPoints="1"/>
          </p:cNvSpPr>
          <p:nvPr/>
        </p:nvSpPr>
        <p:spPr bwMode="auto">
          <a:xfrm>
            <a:off x="5552634" y="3893905"/>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3D" title="Icon of a 3D box with square points on each corner">
            <a:extLst>
              <a:ext uri="{FF2B5EF4-FFF2-40B4-BE49-F238E27FC236}">
                <a16:creationId xmlns:a16="http://schemas.microsoft.com/office/drawing/2014/main" id="{2B718223-E9FA-4905-AD8D-2D8BB92255C3}"/>
              </a:ext>
            </a:extLst>
          </p:cNvPr>
          <p:cNvSpPr>
            <a:spLocks noChangeAspect="1" noEditPoints="1"/>
          </p:cNvSpPr>
          <p:nvPr/>
        </p:nvSpPr>
        <p:spPr bwMode="auto">
          <a:xfrm>
            <a:off x="6526943" y="3893905"/>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Trophy2_F1AE" title="Icon of a trophy">
            <a:extLst>
              <a:ext uri="{FF2B5EF4-FFF2-40B4-BE49-F238E27FC236}">
                <a16:creationId xmlns:a16="http://schemas.microsoft.com/office/drawing/2014/main" id="{70F4993A-8266-45FA-95FE-EBD55B192BC0}"/>
              </a:ext>
            </a:extLst>
          </p:cNvPr>
          <p:cNvSpPr>
            <a:spLocks noChangeAspect="1" noEditPoints="1"/>
          </p:cNvSpPr>
          <p:nvPr/>
        </p:nvSpPr>
        <p:spPr bwMode="auto">
          <a:xfrm>
            <a:off x="7465885" y="3893905"/>
            <a:ext cx="393938" cy="365760"/>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ibbon2_F19B" title="Icon of a star shaped ribbon">
            <a:extLst>
              <a:ext uri="{FF2B5EF4-FFF2-40B4-BE49-F238E27FC236}">
                <a16:creationId xmlns:a16="http://schemas.microsoft.com/office/drawing/2014/main" id="{E814740C-CD62-49BD-9D26-353C4431851A}"/>
              </a:ext>
            </a:extLst>
          </p:cNvPr>
          <p:cNvSpPr>
            <a:spLocks noChangeAspect="1" noEditPoints="1"/>
          </p:cNvSpPr>
          <p:nvPr/>
        </p:nvSpPr>
        <p:spPr bwMode="auto">
          <a:xfrm>
            <a:off x="8492398" y="3893905"/>
            <a:ext cx="261153" cy="365760"/>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ibbon_E9D1" title="Icon of a ribbon">
            <a:extLst>
              <a:ext uri="{FF2B5EF4-FFF2-40B4-BE49-F238E27FC236}">
                <a16:creationId xmlns:a16="http://schemas.microsoft.com/office/drawing/2014/main" id="{67A54822-7868-4796-B7A1-B6F047EE5DBA}"/>
              </a:ext>
            </a:extLst>
          </p:cNvPr>
          <p:cNvSpPr>
            <a:spLocks noChangeAspect="1" noEditPoints="1"/>
          </p:cNvSpPr>
          <p:nvPr/>
        </p:nvSpPr>
        <p:spPr bwMode="auto">
          <a:xfrm>
            <a:off x="9470154" y="3893905"/>
            <a:ext cx="225881" cy="36576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lag" title="Icon of a waving flag">
            <a:extLst>
              <a:ext uri="{FF2B5EF4-FFF2-40B4-BE49-F238E27FC236}">
                <a16:creationId xmlns:a16="http://schemas.microsoft.com/office/drawing/2014/main" id="{0008F084-ABCA-4FA7-A40B-8EA493589DEB}"/>
              </a:ext>
            </a:extLst>
          </p:cNvPr>
          <p:cNvSpPr>
            <a:spLocks noChangeAspect="1" noEditPoints="1"/>
          </p:cNvSpPr>
          <p:nvPr/>
        </p:nvSpPr>
        <p:spPr bwMode="auto">
          <a:xfrm>
            <a:off x="10400654" y="3893905"/>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lag_4" title="Icon of two flags crossed over each other">
            <a:extLst>
              <a:ext uri="{FF2B5EF4-FFF2-40B4-BE49-F238E27FC236}">
                <a16:creationId xmlns:a16="http://schemas.microsoft.com/office/drawing/2014/main" id="{7C5CB5C7-3D90-4F43-950F-17E4BBE50F91}"/>
              </a:ext>
            </a:extLst>
          </p:cNvPr>
          <p:cNvSpPr>
            <a:spLocks noChangeAspect="1" noEditPoints="1"/>
          </p:cNvSpPr>
          <p:nvPr/>
        </p:nvSpPr>
        <p:spPr bwMode="auto">
          <a:xfrm>
            <a:off x="11224937" y="3893905"/>
            <a:ext cx="556794" cy="365760"/>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4" name="door" title="Icon of an open doorway">
            <a:extLst>
              <a:ext uri="{FF2B5EF4-FFF2-40B4-BE49-F238E27FC236}">
                <a16:creationId xmlns:a16="http://schemas.microsoft.com/office/drawing/2014/main" id="{8C099030-E96B-46C9-A56F-EBB5A556581E}"/>
              </a:ext>
            </a:extLst>
          </p:cNvPr>
          <p:cNvSpPr>
            <a:spLocks noChangeAspect="1" noEditPoints="1"/>
          </p:cNvSpPr>
          <p:nvPr/>
        </p:nvSpPr>
        <p:spPr bwMode="auto">
          <a:xfrm>
            <a:off x="807745" y="4808306"/>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7" name="Clipboard" title="Icon of a clipboard">
            <a:extLst>
              <a:ext uri="{FF2B5EF4-FFF2-40B4-BE49-F238E27FC236}">
                <a16:creationId xmlns:a16="http://schemas.microsoft.com/office/drawing/2014/main" id="{5F1BB6CF-7F23-468A-9082-7BD3774E471E}"/>
              </a:ext>
            </a:extLst>
          </p:cNvPr>
          <p:cNvSpPr>
            <a:spLocks noChangeAspect="1" noEditPoints="1"/>
          </p:cNvSpPr>
          <p:nvPr/>
        </p:nvSpPr>
        <p:spPr bwMode="auto">
          <a:xfrm>
            <a:off x="1731324" y="4762586"/>
            <a:ext cx="332096" cy="457200"/>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megaphone" title="Icon of a megaphone">
            <a:extLst>
              <a:ext uri="{FF2B5EF4-FFF2-40B4-BE49-F238E27FC236}">
                <a16:creationId xmlns:a16="http://schemas.microsoft.com/office/drawing/2014/main" id="{B3820F6A-C680-46C4-B446-32CFAE5B7451}"/>
              </a:ext>
            </a:extLst>
          </p:cNvPr>
          <p:cNvSpPr>
            <a:spLocks noChangeAspect="1" noEditPoints="1"/>
          </p:cNvSpPr>
          <p:nvPr/>
        </p:nvSpPr>
        <p:spPr bwMode="auto">
          <a:xfrm>
            <a:off x="2628892" y="4850654"/>
            <a:ext cx="457200" cy="28106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6" name="Microphone_E720" title="Icon of a microphone">
            <a:extLst>
              <a:ext uri="{FF2B5EF4-FFF2-40B4-BE49-F238E27FC236}">
                <a16:creationId xmlns:a16="http://schemas.microsoft.com/office/drawing/2014/main" id="{95CBFDD8-4A6E-4188-93C9-C55441C6B2A5}"/>
              </a:ext>
            </a:extLst>
          </p:cNvPr>
          <p:cNvSpPr>
            <a:spLocks noChangeAspect="1" noEditPoints="1"/>
          </p:cNvSpPr>
          <p:nvPr/>
        </p:nvSpPr>
        <p:spPr bwMode="auto">
          <a:xfrm>
            <a:off x="3695751" y="4808306"/>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MusicAlbum_E93C" title="Icon of a CD">
            <a:extLst>
              <a:ext uri="{FF2B5EF4-FFF2-40B4-BE49-F238E27FC236}">
                <a16:creationId xmlns:a16="http://schemas.microsoft.com/office/drawing/2014/main" id="{6A6D1EA5-D171-4F6F-9DA2-D544D512323C}"/>
              </a:ext>
            </a:extLst>
          </p:cNvPr>
          <p:cNvSpPr>
            <a:spLocks noChangeAspect="1" noEditPoints="1"/>
          </p:cNvSpPr>
          <p:nvPr/>
        </p:nvSpPr>
        <p:spPr bwMode="auto">
          <a:xfrm>
            <a:off x="4594942" y="4808306"/>
            <a:ext cx="365581" cy="365760"/>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headphones" title="Icon of headphones">
            <a:extLst>
              <a:ext uri="{FF2B5EF4-FFF2-40B4-BE49-F238E27FC236}">
                <a16:creationId xmlns:a16="http://schemas.microsoft.com/office/drawing/2014/main" id="{79FF81D9-7408-4BD6-A1DB-545AA27B7E71}"/>
              </a:ext>
            </a:extLst>
          </p:cNvPr>
          <p:cNvSpPr>
            <a:spLocks noChangeAspect="1" noEditPoints="1"/>
          </p:cNvSpPr>
          <p:nvPr/>
        </p:nvSpPr>
        <p:spPr bwMode="auto">
          <a:xfrm>
            <a:off x="5573109" y="4808306"/>
            <a:ext cx="329486" cy="365760"/>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heaphones_2" title="Icon of a headset with a microphone">
            <a:extLst>
              <a:ext uri="{FF2B5EF4-FFF2-40B4-BE49-F238E27FC236}">
                <a16:creationId xmlns:a16="http://schemas.microsoft.com/office/drawing/2014/main" id="{894EB21D-EEF2-4FE4-B410-8C0D92B92A68}"/>
              </a:ext>
            </a:extLst>
          </p:cNvPr>
          <p:cNvSpPr>
            <a:spLocks noChangeAspect="1" noEditPoints="1"/>
          </p:cNvSpPr>
          <p:nvPr/>
        </p:nvSpPr>
        <p:spPr bwMode="auto">
          <a:xfrm>
            <a:off x="6557587" y="4808306"/>
            <a:ext cx="280770" cy="365760"/>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Glasses_EA16" title="Icon of eye glasses">
            <a:extLst>
              <a:ext uri="{FF2B5EF4-FFF2-40B4-BE49-F238E27FC236}">
                <a16:creationId xmlns:a16="http://schemas.microsoft.com/office/drawing/2014/main" id="{EA451ACD-617F-47D3-B5C6-4ECB8F4EF43E}"/>
              </a:ext>
            </a:extLst>
          </p:cNvPr>
          <p:cNvSpPr>
            <a:spLocks noChangeAspect="1" noEditPoints="1"/>
          </p:cNvSpPr>
          <p:nvPr/>
        </p:nvSpPr>
        <p:spPr bwMode="auto">
          <a:xfrm>
            <a:off x="7434254" y="4869275"/>
            <a:ext cx="457200" cy="243822"/>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bicycle" title="Icon of a bicycle">
            <a:extLst>
              <a:ext uri="{FF2B5EF4-FFF2-40B4-BE49-F238E27FC236}">
                <a16:creationId xmlns:a16="http://schemas.microsoft.com/office/drawing/2014/main" id="{48176073-97EE-4DA6-838B-D886236C5AEC}"/>
              </a:ext>
            </a:extLst>
          </p:cNvPr>
          <p:cNvSpPr>
            <a:spLocks noChangeAspect="1" noEditPoints="1"/>
          </p:cNvSpPr>
          <p:nvPr/>
        </p:nvSpPr>
        <p:spPr bwMode="auto">
          <a:xfrm>
            <a:off x="8394374" y="4856812"/>
            <a:ext cx="457200" cy="268748"/>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umbrella" title="Icon of an umbrella">
            <a:extLst>
              <a:ext uri="{FF2B5EF4-FFF2-40B4-BE49-F238E27FC236}">
                <a16:creationId xmlns:a16="http://schemas.microsoft.com/office/drawing/2014/main" id="{6658B7D9-37CC-4995-BC2A-99A9429A9B65}"/>
              </a:ext>
            </a:extLst>
          </p:cNvPr>
          <p:cNvSpPr>
            <a:spLocks noChangeAspect="1" noEditPoints="1"/>
          </p:cNvSpPr>
          <p:nvPr/>
        </p:nvSpPr>
        <p:spPr bwMode="auto">
          <a:xfrm>
            <a:off x="9388885" y="4808306"/>
            <a:ext cx="388418" cy="365760"/>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2" name="baloon" title="Icon of a balloon">
            <a:extLst>
              <a:ext uri="{FF2B5EF4-FFF2-40B4-BE49-F238E27FC236}">
                <a16:creationId xmlns:a16="http://schemas.microsoft.com/office/drawing/2014/main" id="{B6579EAB-FD8C-4246-A03D-D0F54F7CF313}"/>
              </a:ext>
            </a:extLst>
          </p:cNvPr>
          <p:cNvSpPr>
            <a:spLocks noChangeAspect="1" noEditPoints="1"/>
          </p:cNvSpPr>
          <p:nvPr/>
        </p:nvSpPr>
        <p:spPr bwMode="auto">
          <a:xfrm>
            <a:off x="10410580" y="4808306"/>
            <a:ext cx="265269" cy="365760"/>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chair" title="Icon of a rocking chair">
            <a:extLst>
              <a:ext uri="{FF2B5EF4-FFF2-40B4-BE49-F238E27FC236}">
                <a16:creationId xmlns:a16="http://schemas.microsoft.com/office/drawing/2014/main" id="{C970C5D0-392E-4B7D-B0CD-87C15479DA35}"/>
              </a:ext>
            </a:extLst>
          </p:cNvPr>
          <p:cNvSpPr>
            <a:spLocks noChangeAspect="1" noEditPoints="1"/>
          </p:cNvSpPr>
          <p:nvPr/>
        </p:nvSpPr>
        <p:spPr bwMode="auto">
          <a:xfrm>
            <a:off x="11338152" y="4808306"/>
            <a:ext cx="330364" cy="365760"/>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Remote" title="Icon of a remote control">
            <a:extLst>
              <a:ext uri="{FF2B5EF4-FFF2-40B4-BE49-F238E27FC236}">
                <a16:creationId xmlns:a16="http://schemas.microsoft.com/office/drawing/2014/main" id="{D0DFDCE0-8CF2-46D3-9516-11FEFB6AC855}"/>
              </a:ext>
            </a:extLst>
          </p:cNvPr>
          <p:cNvSpPr>
            <a:spLocks noChangeAspect="1" noEditPoints="1"/>
          </p:cNvSpPr>
          <p:nvPr/>
        </p:nvSpPr>
        <p:spPr bwMode="auto">
          <a:xfrm>
            <a:off x="842604" y="5676984"/>
            <a:ext cx="189297" cy="457200"/>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Manufacturing_E99C" title="Icon of a robotic arm">
            <a:extLst>
              <a:ext uri="{FF2B5EF4-FFF2-40B4-BE49-F238E27FC236}">
                <a16:creationId xmlns:a16="http://schemas.microsoft.com/office/drawing/2014/main" id="{85F59146-DCCF-4EF4-B9BF-F77E9BAB286F}"/>
              </a:ext>
            </a:extLst>
          </p:cNvPr>
          <p:cNvSpPr>
            <a:spLocks noChangeAspect="1" noEditPoints="1"/>
          </p:cNvSpPr>
          <p:nvPr/>
        </p:nvSpPr>
        <p:spPr bwMode="auto">
          <a:xfrm>
            <a:off x="1710291" y="5722704"/>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orklift" title="Icon of a forklift carrying boxes">
            <a:extLst>
              <a:ext uri="{FF2B5EF4-FFF2-40B4-BE49-F238E27FC236}">
                <a16:creationId xmlns:a16="http://schemas.microsoft.com/office/drawing/2014/main" id="{BE32B026-D28F-4F58-A14B-39FFD92797FC}"/>
              </a:ext>
            </a:extLst>
          </p:cNvPr>
          <p:cNvSpPr>
            <a:spLocks noChangeAspect="1" noEditPoints="1"/>
          </p:cNvSpPr>
          <p:nvPr/>
        </p:nvSpPr>
        <p:spPr bwMode="auto">
          <a:xfrm>
            <a:off x="2659931" y="5722704"/>
            <a:ext cx="395123"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Processing_E9F5" title="Icon of two interlocked gears">
            <a:extLst>
              <a:ext uri="{FF2B5EF4-FFF2-40B4-BE49-F238E27FC236}">
                <a16:creationId xmlns:a16="http://schemas.microsoft.com/office/drawing/2014/main" id="{5050CBA0-29BD-4ECC-A69E-1E37FD06E16A}"/>
              </a:ext>
            </a:extLst>
          </p:cNvPr>
          <p:cNvSpPr>
            <a:spLocks noChangeAspect="1" noEditPoints="1"/>
          </p:cNvSpPr>
          <p:nvPr/>
        </p:nvSpPr>
        <p:spPr bwMode="auto">
          <a:xfrm>
            <a:off x="3607631" y="57227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cone" title="Icon of a traffic cone">
            <a:extLst>
              <a:ext uri="{FF2B5EF4-FFF2-40B4-BE49-F238E27FC236}">
                <a16:creationId xmlns:a16="http://schemas.microsoft.com/office/drawing/2014/main" id="{3092EDFF-81E3-4E3F-AE44-98B4F57E3DC8}"/>
              </a:ext>
            </a:extLst>
          </p:cNvPr>
          <p:cNvSpPr>
            <a:spLocks noChangeAspect="1" noEditPoints="1"/>
          </p:cNvSpPr>
          <p:nvPr/>
        </p:nvSpPr>
        <p:spPr bwMode="auto">
          <a:xfrm>
            <a:off x="4593205" y="5722704"/>
            <a:ext cx="369055"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Beaker_F196" title="Icon of a scientific flask with liquid in it">
            <a:extLst>
              <a:ext uri="{FF2B5EF4-FFF2-40B4-BE49-F238E27FC236}">
                <a16:creationId xmlns:a16="http://schemas.microsoft.com/office/drawing/2014/main" id="{68716049-02EF-48C6-9F16-246FE8A4E248}"/>
              </a:ext>
            </a:extLst>
          </p:cNvPr>
          <p:cNvSpPr>
            <a:spLocks noChangeAspect="1" noEditPoints="1"/>
          </p:cNvSpPr>
          <p:nvPr/>
        </p:nvSpPr>
        <p:spPr bwMode="auto">
          <a:xfrm>
            <a:off x="5579575" y="572270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maze" title="Icon of a maze">
            <a:extLst>
              <a:ext uri="{FF2B5EF4-FFF2-40B4-BE49-F238E27FC236}">
                <a16:creationId xmlns:a16="http://schemas.microsoft.com/office/drawing/2014/main" id="{142A1CEA-2C88-4D56-82AE-E2F4BD2D6ABA}"/>
              </a:ext>
            </a:extLst>
          </p:cNvPr>
          <p:cNvSpPr>
            <a:spLocks noChangeAspect="1" noEditPoints="1"/>
          </p:cNvSpPr>
          <p:nvPr/>
        </p:nvSpPr>
        <p:spPr bwMode="auto">
          <a:xfrm>
            <a:off x="6515093" y="5722704"/>
            <a:ext cx="365759" cy="365760"/>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target_2" title="Icon of a target with an arrow hitting the bullseye">
            <a:extLst>
              <a:ext uri="{FF2B5EF4-FFF2-40B4-BE49-F238E27FC236}">
                <a16:creationId xmlns:a16="http://schemas.microsoft.com/office/drawing/2014/main" id="{AB8DAA14-905F-48FD-9EA7-764ABDFD7495}"/>
              </a:ext>
            </a:extLst>
          </p:cNvPr>
          <p:cNvSpPr>
            <a:spLocks noChangeAspect="1" noEditPoints="1"/>
          </p:cNvSpPr>
          <p:nvPr/>
        </p:nvSpPr>
        <p:spPr bwMode="auto">
          <a:xfrm>
            <a:off x="7479242" y="5722704"/>
            <a:ext cx="367224" cy="36576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8" name="GameArt64_EF05" title="Icon of a chess pawn and spade">
            <a:extLst>
              <a:ext uri="{FF2B5EF4-FFF2-40B4-BE49-F238E27FC236}">
                <a16:creationId xmlns:a16="http://schemas.microsoft.com/office/drawing/2014/main" id="{B5D62594-6159-454E-8063-B8EE28F1CA6E}"/>
              </a:ext>
            </a:extLst>
          </p:cNvPr>
          <p:cNvSpPr>
            <a:spLocks noChangeAspect="1" noEditPoints="1"/>
          </p:cNvSpPr>
          <p:nvPr/>
        </p:nvSpPr>
        <p:spPr bwMode="auto">
          <a:xfrm>
            <a:off x="8420273" y="5722704"/>
            <a:ext cx="405402" cy="365760"/>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drum" title="Icon of a drum with two drumsticks">
            <a:extLst>
              <a:ext uri="{FF2B5EF4-FFF2-40B4-BE49-F238E27FC236}">
                <a16:creationId xmlns:a16="http://schemas.microsoft.com/office/drawing/2014/main" id="{B27513C1-8AB5-4B6A-8F51-D404867E216E}"/>
              </a:ext>
            </a:extLst>
          </p:cNvPr>
          <p:cNvSpPr>
            <a:spLocks noChangeAspect="1" noEditPoints="1"/>
          </p:cNvSpPr>
          <p:nvPr/>
        </p:nvSpPr>
        <p:spPr bwMode="auto">
          <a:xfrm>
            <a:off x="9395198" y="5722704"/>
            <a:ext cx="375793" cy="365760"/>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pizza" title="Icon of a slice of pizza">
            <a:extLst>
              <a:ext uri="{FF2B5EF4-FFF2-40B4-BE49-F238E27FC236}">
                <a16:creationId xmlns:a16="http://schemas.microsoft.com/office/drawing/2014/main" id="{BCD0578A-B070-4B38-9CAE-B9BB07ADD336}"/>
              </a:ext>
            </a:extLst>
          </p:cNvPr>
          <p:cNvSpPr>
            <a:spLocks noChangeAspect="1" noEditPoints="1"/>
          </p:cNvSpPr>
          <p:nvPr/>
        </p:nvSpPr>
        <p:spPr bwMode="auto">
          <a:xfrm>
            <a:off x="10406829" y="5722704"/>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ght" title="Icon of a lightbulb">
            <a:extLst>
              <a:ext uri="{FF2B5EF4-FFF2-40B4-BE49-F238E27FC236}">
                <a16:creationId xmlns:a16="http://schemas.microsoft.com/office/drawing/2014/main" id="{B5ED5972-FACC-4917-B4D7-3C2B8D51A3DF}"/>
              </a:ext>
            </a:extLst>
          </p:cNvPr>
          <p:cNvSpPr>
            <a:spLocks noChangeAspect="1" noEditPoints="1"/>
          </p:cNvSpPr>
          <p:nvPr/>
        </p:nvSpPr>
        <p:spPr bwMode="auto">
          <a:xfrm>
            <a:off x="11346358" y="5772668"/>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9693585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3DEEE94-DB93-405D-A566-04634E1A5CAA}"/>
              </a:ext>
            </a:extLst>
          </p:cNvPr>
          <p:cNvSpPr>
            <a:spLocks noGrp="1"/>
          </p:cNvSpPr>
          <p:nvPr>
            <p:ph type="title"/>
          </p:nvPr>
        </p:nvSpPr>
        <p:spPr/>
        <p:txBody>
          <a:bodyPr/>
          <a:lstStyle/>
          <a:p>
            <a:r>
              <a:rPr lang="en-US" dirty="0"/>
              <a:t>Project Focus</a:t>
            </a:r>
          </a:p>
        </p:txBody>
      </p:sp>
      <p:sp>
        <p:nvSpPr>
          <p:cNvPr id="14" name="Text Placeholder 13">
            <a:extLst>
              <a:ext uri="{FF2B5EF4-FFF2-40B4-BE49-F238E27FC236}">
                <a16:creationId xmlns:a16="http://schemas.microsoft.com/office/drawing/2014/main" id="{93DE5A91-C47A-4D21-9C79-8041061C0ADC}"/>
              </a:ext>
            </a:extLst>
          </p:cNvPr>
          <p:cNvSpPr>
            <a:spLocks noGrp="1"/>
          </p:cNvSpPr>
          <p:nvPr>
            <p:ph type="body" sz="quarter" idx="11"/>
          </p:nvPr>
        </p:nvSpPr>
        <p:spPr/>
        <p:txBody>
          <a:bodyPr/>
          <a:lstStyle/>
          <a:p>
            <a:r>
              <a:rPr lang="en-US" sz="2400" dirty="0"/>
              <a:t>Create a machine learning model to predict housing prices across various regions based on inflation rates, unemployment rates, gas prices, interest rates and average mortgages </a:t>
            </a:r>
          </a:p>
          <a:p>
            <a:pPr>
              <a:buFont typeface="Wingdings" panose="05000000000000000000" pitchFamily="2" charset="2"/>
              <a:buChar char="Ø"/>
            </a:pPr>
            <a:r>
              <a:rPr lang="en-US" sz="2000" dirty="0"/>
              <a:t>40-year high in inflation rates</a:t>
            </a:r>
          </a:p>
          <a:p>
            <a:pPr>
              <a:buFont typeface="Wingdings" panose="05000000000000000000" pitchFamily="2" charset="2"/>
              <a:buChar char="Ø"/>
            </a:pPr>
            <a:r>
              <a:rPr lang="en-US" sz="2000" dirty="0"/>
              <a:t>Interested in understanding the impact these aggressive increases will have on housing prices across our various locations.</a:t>
            </a:r>
          </a:p>
          <a:p>
            <a:pPr>
              <a:buFont typeface="Wingdings" panose="05000000000000000000" pitchFamily="2" charset="2"/>
              <a:buChar char="Ø"/>
            </a:pPr>
            <a:endParaRPr lang="en-US" sz="2000" dirty="0"/>
          </a:p>
          <a:p>
            <a:pPr>
              <a:buFont typeface="Arial" panose="020B0604020202020204" pitchFamily="34" charset="0"/>
              <a:buChar char="•"/>
            </a:pPr>
            <a:r>
              <a:rPr lang="en-US" sz="2400" dirty="0"/>
              <a:t>Can we predict housing prices based on the above variables across different regions in the United States? </a:t>
            </a:r>
          </a:p>
          <a:p>
            <a:endParaRPr lang="en-US" dirty="0"/>
          </a:p>
        </p:txBody>
      </p:sp>
      <p:sp>
        <p:nvSpPr>
          <p:cNvPr id="16" name="TextBox 15">
            <a:extLst>
              <a:ext uri="{FF2B5EF4-FFF2-40B4-BE49-F238E27FC236}">
                <a16:creationId xmlns:a16="http://schemas.microsoft.com/office/drawing/2014/main" id="{F73B246B-498C-40D1-BC8F-538DB2FB5805}"/>
              </a:ext>
            </a:extLst>
          </p:cNvPr>
          <p:cNvSpPr txBox="1"/>
          <p:nvPr/>
        </p:nvSpPr>
        <p:spPr>
          <a:xfrm>
            <a:off x="588263" y="3932826"/>
            <a:ext cx="3182027" cy="646331"/>
          </a:xfrm>
          <a:prstGeom prst="rect">
            <a:avLst/>
          </a:prstGeom>
          <a:noFill/>
        </p:spPr>
        <p:txBody>
          <a:bodyPr wrap="square">
            <a:spAutoFit/>
          </a:bodyPr>
          <a:lstStyle/>
          <a:p>
            <a:r>
              <a:rPr lang="en-US" sz="3600" spc="-50" dirty="0">
                <a:ln w="3175">
                  <a:noFill/>
                </a:ln>
                <a:solidFill>
                  <a:schemeClr val="accent3"/>
                </a:solidFill>
                <a:latin typeface="+mj-lt"/>
                <a:cs typeface="Segoe UI" pitchFamily="34" charset="0"/>
              </a:rPr>
              <a:t>Question</a:t>
            </a:r>
          </a:p>
        </p:txBody>
      </p:sp>
    </p:spTree>
    <p:extLst>
      <p:ext uri="{BB962C8B-B14F-4D97-AF65-F5344CB8AC3E}">
        <p14:creationId xmlns:p14="http://schemas.microsoft.com/office/powerpoint/2010/main" val="10388333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Project Flow Chart</a:t>
            </a:r>
          </a:p>
        </p:txBody>
      </p:sp>
      <p:sp>
        <p:nvSpPr>
          <p:cNvPr id="3" name="Rectangle 2">
            <a:extLst>
              <a:ext uri="{FF2B5EF4-FFF2-40B4-BE49-F238E27FC236}">
                <a16:creationId xmlns:a16="http://schemas.microsoft.com/office/drawing/2014/main" id="{5AB18C29-2F47-4E8E-A74E-AC9A1D054AB8}"/>
              </a:ext>
            </a:extLst>
          </p:cNvPr>
          <p:cNvSpPr/>
          <p:nvPr/>
        </p:nvSpPr>
        <p:spPr bwMode="auto">
          <a:xfrm>
            <a:off x="149345" y="2379700"/>
            <a:ext cx="2103120" cy="29246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2540881" y="2379700"/>
            <a:ext cx="2103120" cy="292467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7453511" y="2379700"/>
            <a:ext cx="2103120" cy="292467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Multiple Linear </a:t>
            </a:r>
            <a:r>
              <a:rPr lang="en-US" sz="1200">
                <a:solidFill>
                  <a:srgbClr val="FFFFFF"/>
                </a:solidFill>
                <a:ea typeface="Segoe UI" pitchFamily="34" charset="0"/>
                <a:cs typeface="Segoe UI" pitchFamily="34" charset="0"/>
              </a:rPr>
              <a:t>Regression Model</a:t>
            </a: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9863335" y="2379700"/>
            <a:ext cx="2103120" cy="29246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Adjusted 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40278BB5-816E-4D90-9823-8F7042F1B1BA}"/>
              </a:ext>
            </a:extLst>
          </p:cNvPr>
          <p:cNvSpPr/>
          <p:nvPr/>
        </p:nvSpPr>
        <p:spPr bwMode="auto">
          <a:xfrm>
            <a:off x="4967487" y="2379700"/>
            <a:ext cx="2103120" cy="292467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Database:</a:t>
            </a:r>
          </a:p>
          <a:p>
            <a:pPr algn="l" defTabSz="932472" fontAlgn="base">
              <a:spcBef>
                <a:spcPct val="0"/>
              </a:spcBef>
              <a:spcAft>
                <a:spcPct val="0"/>
              </a:spcAft>
            </a:pPr>
            <a:r>
              <a:rPr lang="en-US" sz="1200" dirty="0">
                <a:solidFill>
                  <a:srgbClr val="FFFFFF"/>
                </a:solidFill>
                <a:ea typeface="Segoe UI" pitchFamily="34" charset="0"/>
                <a:cs typeface="Segoe UI" pitchFamily="34" charset="0"/>
              </a:rPr>
              <a:t>- Postgres</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89D29EB4-F237-4AF7-9F8D-A8BAFDA4E996}"/>
              </a:ext>
            </a:extLst>
          </p:cNvPr>
          <p:cNvCxnSpPr>
            <a:stCxn id="3" idx="3"/>
            <a:endCxn id="6" idx="1"/>
          </p:cNvCxnSpPr>
          <p:nvPr/>
        </p:nvCxnSpPr>
        <p:spPr>
          <a:xfrm>
            <a:off x="2252465" y="3842036"/>
            <a:ext cx="28841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05B30F-DDA9-4E4B-A25A-F70A72463987}"/>
              </a:ext>
            </a:extLst>
          </p:cNvPr>
          <p:cNvCxnSpPr>
            <a:stCxn id="6" idx="3"/>
            <a:endCxn id="9" idx="1"/>
          </p:cNvCxnSpPr>
          <p:nvPr/>
        </p:nvCxnSpPr>
        <p:spPr>
          <a:xfrm flipV="1">
            <a:off x="4644001" y="3842036"/>
            <a:ext cx="32348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314FC2-B9C7-439C-A7EC-17290A40F119}"/>
              </a:ext>
            </a:extLst>
          </p:cNvPr>
          <p:cNvCxnSpPr>
            <a:stCxn id="9" idx="3"/>
            <a:endCxn id="7" idx="1"/>
          </p:cNvCxnSpPr>
          <p:nvPr/>
        </p:nvCxnSpPr>
        <p:spPr>
          <a:xfrm>
            <a:off x="7070607" y="3842036"/>
            <a:ext cx="3829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8B5758-6F7A-47F2-902C-455596E2A40F}"/>
              </a:ext>
            </a:extLst>
          </p:cNvPr>
          <p:cNvCxnSpPr>
            <a:stCxn id="7" idx="3"/>
            <a:endCxn id="8" idx="1"/>
          </p:cNvCxnSpPr>
          <p:nvPr/>
        </p:nvCxnSpPr>
        <p:spPr>
          <a:xfrm>
            <a:off x="9556631" y="3842036"/>
            <a:ext cx="3067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5884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Technologies, Languages, Tools, Etc. </a:t>
            </a:r>
          </a:p>
        </p:txBody>
      </p:sp>
      <p:sp>
        <p:nvSpPr>
          <p:cNvPr id="5" name="Text Placeholder 4">
            <a:extLst>
              <a:ext uri="{FF2B5EF4-FFF2-40B4-BE49-F238E27FC236}">
                <a16:creationId xmlns:a16="http://schemas.microsoft.com/office/drawing/2014/main" id="{31DD0A9C-AA72-4B1A-8B0F-3C8771248C68}"/>
              </a:ext>
            </a:extLst>
          </p:cNvPr>
          <p:cNvSpPr>
            <a:spLocks noGrp="1"/>
          </p:cNvSpPr>
          <p:nvPr>
            <p:ph type="body" sz="quarter" idx="16"/>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type="body" sz="quarter" idx="14"/>
          </p:nvPr>
        </p:nvSpPr>
        <p:spPr>
          <a:xfrm>
            <a:off x="584200" y="2689515"/>
            <a:ext cx="2532063" cy="2492990"/>
          </a:xfrm>
        </p:spPr>
        <p:txBody>
          <a:bodyPr/>
          <a:lstStyle/>
          <a:p>
            <a:r>
              <a:rPr lang="en-US" dirty="0"/>
              <a:t>Python</a:t>
            </a:r>
          </a:p>
          <a:p>
            <a:pPr lvl="1"/>
            <a:r>
              <a:rPr lang="en-US" dirty="0"/>
              <a:t>Pandas</a:t>
            </a:r>
          </a:p>
          <a:p>
            <a:pPr lvl="1"/>
            <a:r>
              <a:rPr lang="en-US" dirty="0"/>
              <a:t>Sci-kit learn</a:t>
            </a:r>
          </a:p>
          <a:p>
            <a:pPr lvl="1"/>
            <a:r>
              <a:rPr lang="en-US" dirty="0" err="1"/>
              <a:t>tkinter</a:t>
            </a:r>
            <a:endParaRPr lang="en-US" dirty="0"/>
          </a:p>
          <a:p>
            <a:r>
              <a:rPr lang="en-US" dirty="0" err="1"/>
              <a:t>Jupyter</a:t>
            </a:r>
            <a:r>
              <a:rPr lang="en-US" dirty="0"/>
              <a:t> Notebook</a:t>
            </a:r>
          </a:p>
          <a:p>
            <a:endParaRPr lang="en-US" dirty="0"/>
          </a:p>
          <a:p>
            <a:pPr marL="0" indent="0">
              <a:buNone/>
            </a:pPr>
            <a:endParaRPr lang="en-US" dirty="0"/>
          </a:p>
          <a:p>
            <a:endParaRPr lang="en-US" dirty="0"/>
          </a:p>
        </p:txBody>
      </p:sp>
      <p:sp>
        <p:nvSpPr>
          <p:cNvPr id="6" name="Text Placeholder 5">
            <a:extLst>
              <a:ext uri="{FF2B5EF4-FFF2-40B4-BE49-F238E27FC236}">
                <a16:creationId xmlns:a16="http://schemas.microsoft.com/office/drawing/2014/main" id="{648EF6E7-1C97-4818-88E0-6F19B725657C}"/>
              </a:ext>
            </a:extLst>
          </p:cNvPr>
          <p:cNvSpPr>
            <a:spLocks noGrp="1"/>
          </p:cNvSpPr>
          <p:nvPr>
            <p:ph type="body" sz="quarter" idx="17"/>
          </p:nvPr>
        </p:nvSpPr>
        <p:spPr/>
        <p:txBody>
          <a:bodyPr/>
          <a:lstStyle/>
          <a:p>
            <a:r>
              <a:rPr lang="en-US" dirty="0"/>
              <a:t>Database </a:t>
            </a:r>
          </a:p>
        </p:txBody>
      </p:sp>
      <p:sp>
        <p:nvSpPr>
          <p:cNvPr id="4" name="Text Placeholder 3">
            <a:extLst>
              <a:ext uri="{FF2B5EF4-FFF2-40B4-BE49-F238E27FC236}">
                <a16:creationId xmlns:a16="http://schemas.microsoft.com/office/drawing/2014/main" id="{D0E86854-1762-49A3-942D-12EB73AEC8E3}"/>
              </a:ext>
            </a:extLst>
          </p:cNvPr>
          <p:cNvSpPr>
            <a:spLocks noGrp="1"/>
          </p:cNvSpPr>
          <p:nvPr>
            <p:ph type="body" sz="quarter" idx="15"/>
          </p:nvPr>
        </p:nvSpPr>
        <p:spPr/>
        <p:txBody>
          <a:bodyPr/>
          <a:lstStyle/>
          <a:p>
            <a:r>
              <a:rPr lang="en-US" dirty="0"/>
              <a:t>SQL</a:t>
            </a:r>
          </a:p>
          <a:p>
            <a:r>
              <a:rPr lang="en-US" dirty="0"/>
              <a:t>PostgreSQL</a:t>
            </a:r>
          </a:p>
          <a:p>
            <a:r>
              <a:rPr lang="en-US" dirty="0"/>
              <a:t>Excel  </a:t>
            </a:r>
          </a:p>
          <a:p>
            <a:endParaRPr lang="en-US" dirty="0"/>
          </a:p>
          <a:p>
            <a:endParaRPr lang="en-US" dirty="0"/>
          </a:p>
          <a:p>
            <a:endParaRPr lang="en-US" dirty="0"/>
          </a:p>
        </p:txBody>
      </p:sp>
      <p:sp>
        <p:nvSpPr>
          <p:cNvPr id="7" name="Text Placeholder 6">
            <a:extLst>
              <a:ext uri="{FF2B5EF4-FFF2-40B4-BE49-F238E27FC236}">
                <a16:creationId xmlns:a16="http://schemas.microsoft.com/office/drawing/2014/main" id="{168CDC3D-FEF3-4FA5-80F9-FFFD68CD369A}"/>
              </a:ext>
            </a:extLst>
          </p:cNvPr>
          <p:cNvSpPr>
            <a:spLocks noGrp="1"/>
          </p:cNvSpPr>
          <p:nvPr>
            <p:ph type="body" sz="quarter" idx="18"/>
          </p:nvPr>
        </p:nvSpPr>
        <p:spPr/>
        <p:txBody>
          <a:bodyPr/>
          <a:lstStyle/>
          <a:p>
            <a:r>
              <a:rPr lang="en-US" dirty="0"/>
              <a:t>Dashboard</a:t>
            </a:r>
          </a:p>
        </p:txBody>
      </p:sp>
      <p:sp>
        <p:nvSpPr>
          <p:cNvPr id="8" name="Text Placeholder 7">
            <a:extLst>
              <a:ext uri="{FF2B5EF4-FFF2-40B4-BE49-F238E27FC236}">
                <a16:creationId xmlns:a16="http://schemas.microsoft.com/office/drawing/2014/main" id="{11C9E54F-66D8-497F-8C0B-616E455F5E56}"/>
              </a:ext>
            </a:extLst>
          </p:cNvPr>
          <p:cNvSpPr>
            <a:spLocks noGrp="1"/>
          </p:cNvSpPr>
          <p:nvPr>
            <p:ph type="body" sz="quarter" idx="19"/>
          </p:nvPr>
        </p:nvSpPr>
        <p:spPr/>
        <p:txBody>
          <a:bodyPr/>
          <a:lstStyle/>
          <a:p>
            <a:r>
              <a:rPr lang="en-US" dirty="0"/>
              <a:t>Tableau </a:t>
            </a:r>
          </a:p>
          <a:p>
            <a:r>
              <a:rPr lang="en-US" dirty="0" err="1"/>
              <a:t>VizQL</a:t>
            </a:r>
            <a:endParaRPr lang="en-US" dirty="0"/>
          </a:p>
          <a:p>
            <a:endParaRPr lang="en-US" dirty="0"/>
          </a:p>
          <a:p>
            <a:endParaRPr lang="en-US" dirty="0"/>
          </a:p>
          <a:p>
            <a:pPr marL="0" indent="0">
              <a:buNone/>
            </a:pPr>
            <a:endParaRPr lang="en-US" dirty="0"/>
          </a:p>
        </p:txBody>
      </p:sp>
      <p:sp>
        <p:nvSpPr>
          <p:cNvPr id="11" name="Text Placeholder 10">
            <a:extLst>
              <a:ext uri="{FF2B5EF4-FFF2-40B4-BE49-F238E27FC236}">
                <a16:creationId xmlns:a16="http://schemas.microsoft.com/office/drawing/2014/main" id="{3307346E-75CF-488B-B348-963C115E711F}"/>
              </a:ext>
            </a:extLst>
          </p:cNvPr>
          <p:cNvSpPr>
            <a:spLocks noGrp="1"/>
          </p:cNvSpPr>
          <p:nvPr>
            <p:ph type="body" sz="quarter" idx="20"/>
          </p:nvPr>
        </p:nvSpPr>
        <p:spPr>
          <a:xfrm>
            <a:off x="9073133" y="1844675"/>
            <a:ext cx="2533650" cy="307777"/>
          </a:xfrm>
        </p:spPr>
        <p:txBody>
          <a:bodyPr/>
          <a:lstStyle/>
          <a:p>
            <a:r>
              <a:rPr lang="en-US" dirty="0"/>
              <a:t>Data Preprocessing</a:t>
            </a:r>
          </a:p>
        </p:txBody>
      </p:sp>
      <p:sp>
        <p:nvSpPr>
          <p:cNvPr id="12" name="Text Placeholder 11">
            <a:extLst>
              <a:ext uri="{FF2B5EF4-FFF2-40B4-BE49-F238E27FC236}">
                <a16:creationId xmlns:a16="http://schemas.microsoft.com/office/drawing/2014/main" id="{32C588B0-4F52-4371-9292-17207945B79F}"/>
              </a:ext>
            </a:extLst>
          </p:cNvPr>
          <p:cNvSpPr>
            <a:spLocks noGrp="1"/>
          </p:cNvSpPr>
          <p:nvPr>
            <p:ph type="body" sz="quarter" idx="21"/>
          </p:nvPr>
        </p:nvSpPr>
        <p:spPr>
          <a:xfrm>
            <a:off x="9073133" y="2682875"/>
            <a:ext cx="2532063" cy="867930"/>
          </a:xfrm>
        </p:spPr>
        <p:txBody>
          <a:bodyPr/>
          <a:lstStyle/>
          <a:p>
            <a:r>
              <a:rPr lang="en-US" dirty="0"/>
              <a:t>Python</a:t>
            </a:r>
          </a:p>
          <a:p>
            <a:pPr lvl="1"/>
            <a:r>
              <a:rPr lang="en-US" dirty="0"/>
              <a:t>Pandas</a:t>
            </a:r>
          </a:p>
          <a:p>
            <a:pPr lvl="1"/>
            <a:endParaRPr lang="en-US" dirty="0"/>
          </a:p>
        </p:txBody>
      </p:sp>
    </p:spTree>
    <p:extLst>
      <p:ext uri="{BB962C8B-B14F-4D97-AF65-F5344CB8AC3E}">
        <p14:creationId xmlns:p14="http://schemas.microsoft.com/office/powerpoint/2010/main" val="18803336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7707-D247-46F7-B467-1F3F26E61515}"/>
              </a:ext>
            </a:extLst>
          </p:cNvPr>
          <p:cNvSpPr>
            <a:spLocks noGrp="1"/>
          </p:cNvSpPr>
          <p:nvPr>
            <p:ph type="title"/>
          </p:nvPr>
        </p:nvSpPr>
        <p:spPr/>
        <p:txBody>
          <a:bodyPr/>
          <a:lstStyle/>
          <a:p>
            <a:r>
              <a:rPr lang="en-US" dirty="0"/>
              <a:t>Data Exploration </a:t>
            </a:r>
          </a:p>
        </p:txBody>
      </p:sp>
      <p:sp>
        <p:nvSpPr>
          <p:cNvPr id="3" name="Text Placeholder 2">
            <a:extLst>
              <a:ext uri="{FF2B5EF4-FFF2-40B4-BE49-F238E27FC236}">
                <a16:creationId xmlns:a16="http://schemas.microsoft.com/office/drawing/2014/main" id="{ADA8BF91-638D-4AE7-98D3-69B119CD36A8}"/>
              </a:ext>
            </a:extLst>
          </p:cNvPr>
          <p:cNvSpPr>
            <a:spLocks noGrp="1"/>
          </p:cNvSpPr>
          <p:nvPr>
            <p:ph sz="quarter" idx="10"/>
          </p:nvPr>
        </p:nvSpPr>
        <p:spPr>
          <a:xfrm>
            <a:off x="813773" y="1843875"/>
            <a:ext cx="11018838" cy="2585323"/>
          </a:xfrm>
        </p:spPr>
        <p:txBody>
          <a:bodyPr/>
          <a:lstStyle/>
          <a:p>
            <a:pPr marL="342900" indent="-342900">
              <a:buFont typeface="Arial" panose="020B0604020202020204" pitchFamily="34" charset="0"/>
              <a:buChar char="•"/>
            </a:pPr>
            <a:r>
              <a:rPr lang="en-US" sz="2400" dirty="0">
                <a:hlinkClick r:id="rId3"/>
              </a:rPr>
              <a:t>Zillow Housing Price Dataset</a:t>
            </a:r>
            <a:endParaRPr lang="en-US" sz="1600" dirty="0"/>
          </a:p>
          <a:p>
            <a:pPr marL="342900" indent="-342900">
              <a:buFont typeface="Arial" panose="020B0604020202020204" pitchFamily="34" charset="0"/>
              <a:buChar char="•"/>
            </a:pPr>
            <a:r>
              <a:rPr lang="en-US" sz="2400" dirty="0">
                <a:hlinkClick r:id="rId4"/>
              </a:rPr>
              <a:t>Consumer Price Dataset</a:t>
            </a:r>
            <a:endParaRPr lang="en-US" sz="800" dirty="0"/>
          </a:p>
          <a:p>
            <a:pPr marL="342900" indent="-342900">
              <a:buFont typeface="Arial" panose="020B0604020202020204" pitchFamily="34" charset="0"/>
              <a:buChar char="•"/>
            </a:pPr>
            <a:r>
              <a:rPr lang="en-US" sz="2400" dirty="0">
                <a:hlinkClick r:id="rId5"/>
              </a:rPr>
              <a:t>Gas Prices</a:t>
            </a:r>
            <a:endParaRPr lang="en-US" sz="2400" dirty="0"/>
          </a:p>
          <a:p>
            <a:pPr marL="342900" indent="-342900">
              <a:buFont typeface="Arial" panose="020B0604020202020204" pitchFamily="34" charset="0"/>
              <a:buChar char="•"/>
            </a:pPr>
            <a:r>
              <a:rPr lang="en-US" sz="2400" dirty="0">
                <a:hlinkClick r:id="rId6"/>
              </a:rPr>
              <a:t>Mortgage Payment Data </a:t>
            </a:r>
            <a:endParaRPr lang="en-US" sz="2400" dirty="0"/>
          </a:p>
          <a:p>
            <a:pPr marL="342900" indent="-342900">
              <a:buFont typeface="Arial" panose="020B0604020202020204" pitchFamily="34" charset="0"/>
              <a:buChar char="•"/>
            </a:pPr>
            <a:r>
              <a:rPr lang="en-US" sz="2400" dirty="0">
                <a:hlinkClick r:id="rId7"/>
              </a:rPr>
              <a:t>Unemployment Rates</a:t>
            </a:r>
            <a:endParaRPr lang="en-US" sz="2400" dirty="0"/>
          </a:p>
          <a:p>
            <a:pPr marL="342900" indent="-342900">
              <a:buFont typeface="Arial" panose="020B0604020202020204" pitchFamily="34" charset="0"/>
              <a:buChar char="•"/>
            </a:pPr>
            <a:r>
              <a:rPr lang="en-US" sz="2400" dirty="0">
                <a:hlinkClick r:id="rId8"/>
              </a:rPr>
              <a:t>Interest Rates</a:t>
            </a:r>
            <a:r>
              <a:rPr lang="en-US" sz="2400" dirty="0"/>
              <a:t> </a:t>
            </a:r>
          </a:p>
        </p:txBody>
      </p:sp>
    </p:spTree>
    <p:extLst>
      <p:ext uri="{BB962C8B-B14F-4D97-AF65-F5344CB8AC3E}">
        <p14:creationId xmlns:p14="http://schemas.microsoft.com/office/powerpoint/2010/main" val="23773900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163943"/>
          </a:xfrm>
        </p:spPr>
        <p:txBody>
          <a:bodyPr/>
          <a:lstStyle/>
          <a:p>
            <a:pPr marL="457200" indent="-457200">
              <a:buFont typeface="Arial" panose="020B0604020202020204" pitchFamily="34" charset="0"/>
              <a:buChar char="•"/>
            </a:pPr>
            <a:r>
              <a:rPr lang="en-US" dirty="0"/>
              <a:t>Pandas and Excel were used for data preprocessing </a:t>
            </a:r>
          </a:p>
          <a:p>
            <a:pPr marL="457200" indent="-457200">
              <a:buFont typeface="Arial" panose="020B0604020202020204" pitchFamily="34" charset="0"/>
              <a:buChar char="•"/>
            </a:pPr>
            <a:r>
              <a:rPr lang="en-US" dirty="0"/>
              <a:t>The preprocessing steps taken include: </a:t>
            </a:r>
          </a:p>
          <a:p>
            <a:pPr marL="914400" lvl="1" indent="-457200">
              <a:buFont typeface="Arial" panose="020B0604020202020204" pitchFamily="34" charset="0"/>
              <a:buChar char="•"/>
            </a:pPr>
            <a:r>
              <a:rPr lang="en-US" dirty="0"/>
              <a:t>Dropping Null Values</a:t>
            </a:r>
          </a:p>
          <a:p>
            <a:pPr marL="914400" lvl="1" indent="-457200">
              <a:buFont typeface="Arial" panose="020B0604020202020204" pitchFamily="34" charset="0"/>
              <a:buChar char="•"/>
            </a:pPr>
            <a:r>
              <a:rPr lang="en-US" dirty="0"/>
              <a:t>Limiting the date based on availability across various data sources </a:t>
            </a:r>
          </a:p>
          <a:p>
            <a:pPr marL="914400" lvl="1" indent="-457200">
              <a:buFont typeface="Arial" panose="020B0604020202020204" pitchFamily="34" charset="0"/>
              <a:buChar char="•"/>
            </a:pPr>
            <a:r>
              <a:rPr lang="en-US" dirty="0"/>
              <a:t>Transposed data</a:t>
            </a:r>
          </a:p>
          <a:p>
            <a:pPr marL="914400" lvl="1" indent="-457200">
              <a:buFont typeface="Arial" panose="020B0604020202020204" pitchFamily="34" charset="0"/>
              <a:buChar char="•"/>
            </a:pPr>
            <a:r>
              <a:rPr lang="en-US" dirty="0"/>
              <a:t>Set date as index, region id as column headers</a:t>
            </a:r>
          </a:p>
          <a:p>
            <a:pPr marL="914400" lvl="1" indent="-457200">
              <a:buFont typeface="Arial" panose="020B0604020202020204" pitchFamily="34" charset="0"/>
              <a:buChar char="•"/>
            </a:pPr>
            <a:r>
              <a:rPr lang="en-US" dirty="0"/>
              <a:t>Converted date to uniform date-time </a:t>
            </a:r>
          </a:p>
          <a:p>
            <a:pPr marL="914400" lvl="1" indent="-457200">
              <a:buFont typeface="Arial" panose="020B0604020202020204" pitchFamily="34" charset="0"/>
              <a:buChar char="•"/>
            </a:pPr>
            <a:r>
              <a:rPr lang="en-US" dirty="0"/>
              <a:t>Assigned zips and coordinates to locations</a:t>
            </a:r>
          </a:p>
        </p:txBody>
      </p:sp>
    </p:spTree>
    <p:extLst>
      <p:ext uri="{BB962C8B-B14F-4D97-AF65-F5344CB8AC3E}">
        <p14:creationId xmlns:p14="http://schemas.microsoft.com/office/powerpoint/2010/main" val="653351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Database</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314752323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Machine Learning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1982081"/>
          </a:xfrm>
        </p:spPr>
        <p:txBody>
          <a:bodyPr/>
          <a:lstStyle/>
          <a:p>
            <a:r>
              <a:rPr lang="en-US" dirty="0"/>
              <a:t>Tested three machine learning (ML) models: </a:t>
            </a:r>
          </a:p>
          <a:p>
            <a:pPr marL="457200" indent="-457200">
              <a:buFont typeface="Arial" panose="020B0604020202020204" pitchFamily="34" charset="0"/>
              <a:buChar char="•"/>
            </a:pPr>
            <a:r>
              <a:rPr lang="en-US" dirty="0"/>
              <a:t>Multiple Linear Regression (model of choice)</a:t>
            </a:r>
          </a:p>
          <a:p>
            <a:pPr marL="457200" indent="-457200">
              <a:buFont typeface="Arial" panose="020B0604020202020204" pitchFamily="34" charset="0"/>
              <a:buChar char="•"/>
            </a:pPr>
            <a:r>
              <a:rPr lang="en-US" dirty="0"/>
              <a:t>Random Forest Regressor</a:t>
            </a:r>
          </a:p>
          <a:p>
            <a:pPr marL="457200" indent="-457200">
              <a:buFont typeface="Arial" panose="020B0604020202020204" pitchFamily="34" charset="0"/>
              <a:buChar char="•"/>
            </a:pPr>
            <a:r>
              <a:rPr lang="en-US" dirty="0"/>
              <a:t>Neural Network Model</a:t>
            </a:r>
          </a:p>
        </p:txBody>
      </p:sp>
    </p:spTree>
    <p:extLst>
      <p:ext uri="{BB962C8B-B14F-4D97-AF65-F5344CB8AC3E}">
        <p14:creationId xmlns:p14="http://schemas.microsoft.com/office/powerpoint/2010/main" val="2086183478"/>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A14B0F575CA0844802D129D294118DE" ma:contentTypeVersion="15" ma:contentTypeDescription="Create a new document." ma:contentTypeScope="" ma:versionID="ddeb9392fca9bbc19e06b6db1f4d7da5">
  <xsd:schema xmlns:xsd="http://www.w3.org/2001/XMLSchema" xmlns:xs="http://www.w3.org/2001/XMLSchema" xmlns:p="http://schemas.microsoft.com/office/2006/metadata/properties" xmlns:ns1="http://schemas.microsoft.com/sharepoint/v3" xmlns:ns2="492b655a-ec86-4731-b25e-ce4ddeb8f50a" xmlns:ns3="3a08ec24-c134-4431-b5bd-1238984bf104" targetNamespace="http://schemas.microsoft.com/office/2006/metadata/properties" ma:root="true" ma:fieldsID="b4aac29b193bd248a2c97bf3d1b392e3" ns1:_="" ns2:_="" ns3:_="">
    <xsd:import namespace="http://schemas.microsoft.com/sharepoint/v3"/>
    <xsd:import namespace="492b655a-ec86-4731-b25e-ce4ddeb8f50a"/>
    <xsd:import namespace="3a08ec24-c134-4431-b5bd-1238984bf1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b655a-ec86-4731-b25e-ce4ddeb8f50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08ec24-c134-4431-b5bd-1238984bf1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92b655a-ec86-4731-b25e-ce4ddeb8f50a"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2.xml><?xml version="1.0" encoding="utf-8"?>
<ds:datastoreItem xmlns:ds="http://schemas.openxmlformats.org/officeDocument/2006/customXml" ds:itemID="{811472DD-CE71-40EB-A555-2657937A0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2b655a-ec86-4731-b25e-ce4ddeb8f50a"/>
    <ds:schemaRef ds:uri="3a08ec24-c134-4431-b5bd-1238984bf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http://schemas.microsoft.com/sharepoint/v3"/>
    <ds:schemaRef ds:uri="492b655a-ec86-4731-b25e-ce4ddeb8f50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Microsoft_brand_template_blue</Template>
  <TotalTime>1179</TotalTime>
  <Words>1847</Words>
  <Application>Microsoft Macintosh PowerPoint</Application>
  <PresentationFormat>Widescreen</PresentationFormat>
  <Paragraphs>319</Paragraphs>
  <Slides>26</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Consolas</vt:lpstr>
      <vt:lpstr>Courier New</vt:lpstr>
      <vt:lpstr>Segoe UI</vt:lpstr>
      <vt:lpstr>Segoe UI Semibold</vt:lpstr>
      <vt:lpstr>Wingdings</vt:lpstr>
      <vt:lpstr>White Template</vt:lpstr>
      <vt:lpstr>US Housing Prices Machine Learning Model</vt:lpstr>
      <vt:lpstr>Team Outliers</vt:lpstr>
      <vt:lpstr>Project Focus</vt:lpstr>
      <vt:lpstr>Project Flow Chart</vt:lpstr>
      <vt:lpstr>Technologies, Languages, Tools, Etc. </vt:lpstr>
      <vt:lpstr>Data Exploration </vt:lpstr>
      <vt:lpstr>Data Transformation</vt:lpstr>
      <vt:lpstr>Database</vt:lpstr>
      <vt:lpstr>Machine Learning </vt:lpstr>
      <vt:lpstr>ML: Data Preprocessing</vt:lpstr>
      <vt:lpstr>ML: Multiple Linear Regression</vt:lpstr>
      <vt:lpstr>Multiple Linear Regression</vt:lpstr>
      <vt:lpstr>ML: Multiple Linear Regression Feature Engineering and Selection</vt:lpstr>
      <vt:lpstr>ML: Multiple Linear Regression</vt:lpstr>
      <vt:lpstr>ML: Multiple Linear Regression</vt:lpstr>
      <vt:lpstr>ML: Multiple Linear Regression</vt:lpstr>
      <vt:lpstr>ML: Multiple Linear Regression Model Evaluation</vt:lpstr>
      <vt:lpstr>ML: Multiple Linear Regression Model Evaluation</vt:lpstr>
      <vt:lpstr>Data Visualizations &amp; Tableau</vt:lpstr>
      <vt:lpstr>PowerPoint Presentation</vt:lpstr>
      <vt:lpstr>PowerPoint Presentation</vt:lpstr>
      <vt:lpstr>Recommendations and Lessons Learned </vt:lpstr>
      <vt:lpstr>Appendix</vt:lpstr>
      <vt:lpstr>Machine Learning Flow Chart</vt:lpstr>
      <vt:lpstr>Icons  Icons should be primarily used as a visual aid, as a way to break up large amounts of text and content, or as a visual cue of the content that follows. Get the full set of icons for presentations</vt:lpstr>
      <vt:lpstr>Get the full set of icons for presentations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Paula Thompson</dc:creator>
  <cp:keywords/>
  <dc:description/>
  <cp:lastModifiedBy>Ruchi M</cp:lastModifiedBy>
  <cp:revision>27</cp:revision>
  <dcterms:created xsi:type="dcterms:W3CDTF">2022-03-16T02:13:46Z</dcterms:created>
  <dcterms:modified xsi:type="dcterms:W3CDTF">2022-03-31T03:22:37Z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0x0101001A14B0F575CA0844802D129D294118DE</vt:lpwstr>
  </property>
</Properties>
</file>